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60" r:id="rId5"/>
    <p:sldId id="358" r:id="rId6"/>
    <p:sldId id="332" r:id="rId7"/>
  </p:sldIdLst>
  <p:sldSz cx="18288000" cy="10287000"/>
  <p:notesSz cx="7010400" cy="9296400"/>
  <p:embeddedFontLst>
    <p:embeddedFont>
      <p:font typeface="Aptos Bold" panose="020B0604020202020204" charset="0"/>
      <p:regular r:id="rId10"/>
      <p:bold r:id="rId11"/>
    </p:embeddedFont>
    <p:embeddedFont>
      <p:font typeface="Aptos Ultra-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CC06DC1-0C1A-7392-F862-1698B00FCC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01833-5AFC-B789-265F-BA818D5016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8EF3F4-2A18-42FA-800C-4940B16430F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82E20C-F7D6-8DEB-2166-6945FE0221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/>
              <a:t>Presentation Name - Date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3F28C3-CB2F-BE2E-0AF1-6BC66C7A02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4500FD2-18E8-4BEB-9F74-40166BD67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1756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79D6EA-D808-47E9-87D9-0D17C94B2D77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/>
              <a:t>Presentation Name - Date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0224985-2911-4370-9251-C007B5182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185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62C6-3D24-4D05-AADB-50537C578646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D19D2-A077-4A48-8035-9C185C46401F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95A1-A620-4D19-BC1A-17318CE1B03C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AAE1F-90CE-47A1-8E73-50F6CF25706E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15F7-9C74-4B11-8489-AAA2030800CF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8CAC-D27A-4DBE-908D-922CFE9A9BB5}" type="datetime1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298EA-BF49-4320-B3C9-5AB9CE9CB177}" type="datetime1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E1B48-8CCA-414C-A133-78931ADA8C5D}" type="datetime1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75EFB-C8E4-4F5D-83EA-13D8540D30BD}" type="datetime1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4370-E5DD-43B5-86A2-47DDD18BCD0C}" type="datetime1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42460-793F-42AA-A171-2D7B2A5A712E}" type="datetime1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4ED2C-C8A9-4BC4-AC35-59BDFC51365E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J4CX1ebRMtF_iHWp1ImvlqvrJsogE7ETFED17PT0Rpo/edit?tab=t.0#bookmark=id.8j0n05axpwd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2421995" y="0"/>
            <a:ext cx="9659907" cy="10287000"/>
          </a:xfrm>
          <a:custGeom>
            <a:avLst/>
            <a:gdLst/>
            <a:ahLst/>
            <a:cxnLst/>
            <a:rect l="l" t="t" r="r" b="b"/>
            <a:pathLst>
              <a:path w="9659907" h="10287000">
                <a:moveTo>
                  <a:pt x="9659907" y="0"/>
                </a:moveTo>
                <a:lnTo>
                  <a:pt x="0" y="0"/>
                </a:lnTo>
                <a:lnTo>
                  <a:pt x="0" y="10287000"/>
                </a:lnTo>
                <a:lnTo>
                  <a:pt x="9659907" y="10287000"/>
                </a:lnTo>
                <a:lnTo>
                  <a:pt x="9659907" y="0"/>
                </a:lnTo>
                <a:close/>
              </a:path>
            </a:pathLst>
          </a:custGeom>
          <a:blipFill>
            <a:blip r:embed="rId2"/>
            <a:stretch>
              <a:fillRect r="-5983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358147" y="7790931"/>
            <a:ext cx="13929853" cy="2496069"/>
            <a:chOff x="0" y="0"/>
            <a:chExt cx="3668768" cy="6574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68768" cy="657401"/>
            </a:xfrm>
            <a:custGeom>
              <a:avLst/>
              <a:gdLst/>
              <a:ahLst/>
              <a:cxnLst/>
              <a:rect l="l" t="t" r="r" b="b"/>
              <a:pathLst>
                <a:path w="3668768" h="657401">
                  <a:moveTo>
                    <a:pt x="0" y="0"/>
                  </a:moveTo>
                  <a:lnTo>
                    <a:pt x="3668768" y="0"/>
                  </a:lnTo>
                  <a:lnTo>
                    <a:pt x="3668768" y="657401"/>
                  </a:lnTo>
                  <a:lnTo>
                    <a:pt x="0" y="6574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668768" cy="7050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915034" y="607695"/>
            <a:ext cx="2737061" cy="2110894"/>
          </a:xfrm>
          <a:custGeom>
            <a:avLst/>
            <a:gdLst/>
            <a:ahLst/>
            <a:cxnLst/>
            <a:rect l="l" t="t" r="r" b="b"/>
            <a:pathLst>
              <a:path w="2737061" h="2110894">
                <a:moveTo>
                  <a:pt x="0" y="0"/>
                </a:moveTo>
                <a:lnTo>
                  <a:pt x="2737061" y="0"/>
                </a:lnTo>
                <a:lnTo>
                  <a:pt x="2737061" y="2110894"/>
                </a:lnTo>
                <a:lnTo>
                  <a:pt x="0" y="21108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190144" y="9128542"/>
            <a:ext cx="8221056" cy="412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spc="24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D1011F-81F6-7924-AB08-6F2D608B346B}"/>
              </a:ext>
            </a:extLst>
          </p:cNvPr>
          <p:cNvSpPr txBox="1"/>
          <p:nvPr/>
        </p:nvSpPr>
        <p:spPr>
          <a:xfrm>
            <a:off x="7467600" y="2507334"/>
            <a:ext cx="10591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Strategic Plan</a:t>
            </a:r>
          </a:p>
          <a:p>
            <a:r>
              <a:rPr lang="en-US" sz="6000" dirty="0">
                <a:solidFill>
                  <a:schemeClr val="bg1"/>
                </a:solidFill>
              </a:rPr>
              <a:t>Theme 1: Access</a:t>
            </a:r>
          </a:p>
          <a:p>
            <a:endParaRPr lang="en-US" sz="6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Goal: Increase the number of students pursuing their education at GBC. </a:t>
            </a:r>
          </a:p>
          <a:p>
            <a:endParaRPr 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7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EF5F70-34C9-03C8-6982-01D46B796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E7AA591A-26A4-B856-D4EA-2A047002482F}"/>
              </a:ext>
            </a:extLst>
          </p:cNvPr>
          <p:cNvSpPr txBox="1"/>
          <p:nvPr/>
        </p:nvSpPr>
        <p:spPr>
          <a:xfrm>
            <a:off x="2284335" y="523380"/>
            <a:ext cx="13643130" cy="856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65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6500" b="1" dirty="0">
                <a:solidFill>
                  <a:srgbClr val="FFFFFF"/>
                </a:solidFill>
                <a:ea typeface="Aptos Bold"/>
                <a:cs typeface="Aptos Bold"/>
                <a:sym typeface="Aptos Bold"/>
              </a:rPr>
              <a:t>Theme 1: Access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A0ADF13-7906-289C-397B-953EA5BF3FF3}"/>
              </a:ext>
            </a:extLst>
          </p:cNvPr>
          <p:cNvSpPr txBox="1"/>
          <p:nvPr/>
        </p:nvSpPr>
        <p:spPr>
          <a:xfrm>
            <a:off x="7498841" y="2855168"/>
            <a:ext cx="10487689" cy="8482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l">
              <a:lnSpc>
                <a:spcPts val="3360"/>
              </a:lnSpc>
            </a:pPr>
            <a:r>
              <a:rPr lang="en-US" sz="4000" spc="24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   </a:t>
            </a:r>
          </a:p>
          <a:p>
            <a:pPr lvl="0" algn="l">
              <a:lnSpc>
                <a:spcPts val="3360"/>
              </a:lnSpc>
            </a:pPr>
            <a:endParaRPr lang="en-US" sz="2400" spc="24" dirty="0">
              <a:solidFill>
                <a:srgbClr val="FFFFFF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5" name="Rectangle 1">
            <a:hlinkClick r:id="rId2"/>
            <a:extLst>
              <a:ext uri="{FF2B5EF4-FFF2-40B4-BE49-F238E27FC236}">
                <a16:creationId xmlns:a16="http://schemas.microsoft.com/office/drawing/2014/main" id="{74680AEB-E069-D61D-B036-55138AB2B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3652" y="2566124"/>
            <a:ext cx="54109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44436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384BFF1-6E37-3B7A-9B1E-C30F9507C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5766" y="5143911"/>
            <a:ext cx="18616190" cy="49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CF80B89-94DC-91D5-4B94-98BD785B3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031819"/>
              </p:ext>
            </p:extLst>
          </p:nvPr>
        </p:nvGraphicFramePr>
        <p:xfrm>
          <a:off x="1219200" y="1715062"/>
          <a:ext cx="16040100" cy="768668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346700">
                  <a:extLst>
                    <a:ext uri="{9D8B030D-6E8A-4147-A177-3AD203B41FA5}">
                      <a16:colId xmlns:a16="http://schemas.microsoft.com/office/drawing/2014/main" val="2150050207"/>
                    </a:ext>
                  </a:extLst>
                </a:gridCol>
                <a:gridCol w="10693400">
                  <a:extLst>
                    <a:ext uri="{9D8B030D-6E8A-4147-A177-3AD203B41FA5}">
                      <a16:colId xmlns:a16="http://schemas.microsoft.com/office/drawing/2014/main" val="3872835505"/>
                    </a:ext>
                  </a:extLst>
                </a:gridCol>
              </a:tblGrid>
              <a:tr h="82868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Key Performance Indicator (KPI)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431802"/>
                  </a:ext>
                </a:extLst>
              </a:tr>
              <a:tr h="2573156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1. Increase GBC’s baseline enrollment by 3% annually to reach 4000 students by year 5.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Total fall enrollment by level: </a:t>
                      </a:r>
                      <a:endParaRPr lang="en-US" sz="24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rtl="0"/>
                      <a:br>
                        <a:rPr lang="en-US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1A. enrollment numbers and participation rates by race/ethnicity;</a:t>
                      </a:r>
                      <a:br>
                        <a:rPr lang="en-US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1B. enrollment numbers and participation rates by age;</a:t>
                      </a:r>
                      <a:br>
                        <a:rPr lang="en-US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1C. enrollment numbers and participation rates by degree-seeking status,</a:t>
                      </a:r>
                      <a:br>
                        <a:rPr lang="en-US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1D.enrollment numbers and participation rates by </a:t>
                      </a:r>
                      <a:r>
                        <a:rPr lang="en-US" sz="2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part-time</a:t>
                      </a: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2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full-time</a:t>
                      </a: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status;</a:t>
                      </a:r>
                      <a:br>
                        <a:rPr lang="en-US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1E. enrollment and participation rates by first-generation status.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41207"/>
                  </a:ext>
                </a:extLst>
              </a:tr>
              <a:tr h="2218238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2. Expand opportunities for students to obtain academic and workforce credentials.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1. Dual credit fall enrollment and participation rates by:</a:t>
                      </a:r>
                    </a:p>
                    <a:p>
                      <a:pPr rtl="0"/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1A. race/ethnicity, </a:t>
                      </a:r>
                      <a:br>
                        <a:rPr lang="en-US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1B. high school graduating class, </a:t>
                      </a:r>
                      <a:br>
                        <a:rPr lang="en-US" sz="2400" b="0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1C. and school district/county.</a:t>
                      </a:r>
                    </a:p>
                    <a:p>
                      <a:pPr rtl="0"/>
                      <a:endParaRPr lang="en-US" sz="2400" b="0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r>
                        <a:rPr lang="en-US" sz="2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Formal pathways for certificates and degrees via alternative schedules.</a:t>
                      </a:r>
                      <a:endParaRPr lang="en-US" sz="24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127924"/>
                  </a:ext>
                </a:extLst>
              </a:tr>
              <a:tr h="186332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3. Enhance student services at GBC to provide comprehensive enrollment support.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Number of monthly outreaches to prospective students who have completed an inquiry and/or partial application to GBC.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Number of proactive outreaches to students who 1)have been accepted to GBC but not enrolled or 2) withdrawn in previous years.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FAFSA completion rate using the FAFSA tracker.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619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974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787127"/>
            <a:chOff x="0" y="0"/>
            <a:chExt cx="4816593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625600"/>
            </a:xfrm>
            <a:custGeom>
              <a:avLst/>
              <a:gdLst/>
              <a:ahLst/>
              <a:cxnLst/>
              <a:rect l="l" t="t" r="r" b="b"/>
              <a:pathLst>
                <a:path w="4816592" h="1625600">
                  <a:moveTo>
                    <a:pt x="0" y="0"/>
                  </a:moveTo>
                  <a:lnTo>
                    <a:pt x="4816592" y="0"/>
                  </a:lnTo>
                  <a:lnTo>
                    <a:pt x="4816592" y="1625600"/>
                  </a:lnTo>
                  <a:lnTo>
                    <a:pt x="0" y="1625600"/>
                  </a:lnTo>
                  <a:close/>
                </a:path>
              </a:pathLst>
            </a:custGeom>
            <a:solidFill>
              <a:srgbClr val="0067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673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270294" y="700094"/>
            <a:ext cx="2737061" cy="2110894"/>
          </a:xfrm>
          <a:custGeom>
            <a:avLst/>
            <a:gdLst/>
            <a:ahLst/>
            <a:cxnLst/>
            <a:rect l="l" t="t" r="r" b="b"/>
            <a:pathLst>
              <a:path w="2737061" h="2110894">
                <a:moveTo>
                  <a:pt x="0" y="0"/>
                </a:moveTo>
                <a:lnTo>
                  <a:pt x="2737062" y="0"/>
                </a:lnTo>
                <a:lnTo>
                  <a:pt x="2737062" y="2110894"/>
                </a:lnTo>
                <a:lnTo>
                  <a:pt x="0" y="2110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285194" y="408669"/>
            <a:ext cx="12985096" cy="2969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600"/>
              </a:lnSpc>
            </a:pPr>
            <a:r>
              <a:rPr lang="en-US" sz="8800" b="1" spc="150" dirty="0">
                <a:solidFill>
                  <a:srgbClr val="FFFFFF"/>
                </a:solidFill>
                <a:latin typeface="Aptos Ultra-Bold"/>
                <a:ea typeface="Aptos Ultra-Bold"/>
                <a:cs typeface="Aptos Ultra-Bold"/>
                <a:sym typeface="Aptos Ultra-Bold"/>
              </a:rPr>
              <a:t>Questions?</a:t>
            </a:r>
          </a:p>
          <a:p>
            <a:pPr algn="l">
              <a:lnSpc>
                <a:spcPts val="12600"/>
              </a:lnSpc>
            </a:pPr>
            <a:endParaRPr lang="en-US" sz="4000" b="1" spc="150" dirty="0">
              <a:solidFill>
                <a:srgbClr val="FFFFFF"/>
              </a:solidFill>
              <a:latin typeface="Aptos Ultra-Bold"/>
              <a:ea typeface="Aptos Ultra-Bold"/>
              <a:cs typeface="Aptos Ultra-Bold"/>
              <a:sym typeface="Aptos Ultra-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902F5-7418-15B5-EAEC-7EB1F10CF283}"/>
              </a:ext>
            </a:extLst>
          </p:cNvPr>
          <p:cNvSpPr txBox="1"/>
          <p:nvPr/>
        </p:nvSpPr>
        <p:spPr>
          <a:xfrm>
            <a:off x="1066800" y="4424157"/>
            <a:ext cx="15940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054AB461E71E458603ABDBAAF7A12E" ma:contentTypeVersion="11" ma:contentTypeDescription="Create a new document." ma:contentTypeScope="" ma:versionID="ee8422d98748d2577417b138bb8e8437">
  <xsd:schema xmlns:xsd="http://www.w3.org/2001/XMLSchema" xmlns:xs="http://www.w3.org/2001/XMLSchema" xmlns:p="http://schemas.microsoft.com/office/2006/metadata/properties" xmlns:ns2="424b8cf2-e057-4307-ab46-32167075b456" xmlns:ns3="95fc5854-4182-4e5b-939e-257de26387f6" targetNamespace="http://schemas.microsoft.com/office/2006/metadata/properties" ma:root="true" ma:fieldsID="e16b299f85bfcbaebc7041d3b3f19077" ns2:_="" ns3:_="">
    <xsd:import namespace="424b8cf2-e057-4307-ab46-32167075b456"/>
    <xsd:import namespace="95fc5854-4182-4e5b-939e-257de26387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b8cf2-e057-4307-ab46-32167075b4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27561cb-f46a-41a9-bcbf-10b9b9b1f3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c5854-4182-4e5b-939e-257de26387f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f9f79cd-2a9f-4faf-bc7a-97a3aa45373c}" ma:internalName="TaxCatchAll" ma:showField="CatchAllData" ma:web="95fc5854-4182-4e5b-939e-257de26387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4b8cf2-e057-4307-ab46-32167075b456">
      <Terms xmlns="http://schemas.microsoft.com/office/infopath/2007/PartnerControls"/>
    </lcf76f155ced4ddcb4097134ff3c332f>
    <TaxCatchAll xmlns="95fc5854-4182-4e5b-939e-257de26387f6" xsi:nil="true"/>
  </documentManagement>
</p:properties>
</file>

<file path=customXml/itemProps1.xml><?xml version="1.0" encoding="utf-8"?>
<ds:datastoreItem xmlns:ds="http://schemas.openxmlformats.org/officeDocument/2006/customXml" ds:itemID="{2E5E8F59-DBCA-4F83-9488-1F02BE07B3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4681A9-C882-49BF-A87D-BA16D8FF7B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b8cf2-e057-4307-ab46-32167075b456"/>
    <ds:schemaRef ds:uri="95fc5854-4182-4e5b-939e-257de26387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FC226C-04C9-428F-8002-4590134A19E9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95fc5854-4182-4e5b-939e-257de26387f6"/>
    <ds:schemaRef ds:uri="http://purl.org/dc/elements/1.1/"/>
    <ds:schemaRef ds:uri="http://schemas.microsoft.com/office/infopath/2007/PartnerControls"/>
    <ds:schemaRef ds:uri="424b8cf2-e057-4307-ab46-32167075b45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247</Words>
  <Application>Microsoft Office PowerPoint</Application>
  <PresentationFormat>Custom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Calibri</vt:lpstr>
      <vt:lpstr>Aptos</vt:lpstr>
      <vt:lpstr>Aptos Bold</vt:lpstr>
      <vt:lpstr>Arial</vt:lpstr>
      <vt:lpstr>Aptos Ultra-Bold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GBC Presentation</dc:title>
  <dc:creator>Mary C Doucette</dc:creator>
  <cp:lastModifiedBy>Sarah C Negrete</cp:lastModifiedBy>
  <cp:revision>21</cp:revision>
  <cp:lastPrinted>2025-08-19T14:44:06Z</cp:lastPrinted>
  <dcterms:created xsi:type="dcterms:W3CDTF">2006-08-16T00:00:00Z</dcterms:created>
  <dcterms:modified xsi:type="dcterms:W3CDTF">2025-11-19T00:21:32Z</dcterms:modified>
  <dc:identifier>DAGbK7MDWE8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0x010100F7054AB461E71E458603ABDBAAF7A12E</vt:lpwstr>
  </property>
</Properties>
</file>