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ldx" ContentType="application/vnd.openxmlformats-officedocument.presentationml.slide"/>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9.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0.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1.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2.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3.xml" ContentType="application/vnd.openxmlformats-officedocument.drawingml.chartshapes+xml"/>
  <Override PartName="/ppt/charts/chart15.xml" ContentType="application/vnd.openxmlformats-officedocument.drawingml.chart+xml"/>
  <Override PartName="/ppt/drawings/drawing14.xml" ContentType="application/vnd.openxmlformats-officedocument.drawingml.chartshapes+xml"/>
  <Override PartName="/ppt/charts/chart16.xml" ContentType="application/vnd.openxmlformats-officedocument.drawingml.chart+xml"/>
  <Override PartName="/ppt/drawings/drawing15.xml" ContentType="application/vnd.openxmlformats-officedocument.drawingml.chartshapes+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6.xml" ContentType="application/vnd.openxmlformats-officedocument.drawingml.chartshapes+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7.xml" ContentType="application/vnd.openxmlformats-officedocument.drawingml.chartshapes+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8.xml" ContentType="application/vnd.openxmlformats-officedocument.drawingml.chartshapes+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9.xml" ContentType="application/vnd.openxmlformats-officedocument.drawingml.chartshapes+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20.xml" ContentType="application/vnd.openxmlformats-officedocument.drawingml.chartshapes+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21.xml" ContentType="application/vnd.openxmlformats-officedocument.drawingml.chartshapes+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22.xml" ContentType="application/vnd.openxmlformats-officedocument.drawingml.chartshapes+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23.xml" ContentType="application/vnd.openxmlformats-officedocument.drawingml.chartshapes+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24.xml" ContentType="application/vnd.openxmlformats-officedocument.drawingml.chartshapes+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25.xml" ContentType="application/vnd.openxmlformats-officedocument.drawingml.chartshapes+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26.xml" ContentType="application/vnd.openxmlformats-officedocument.drawingml.chartshapes+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64" r:id="rId2"/>
    <p:sldId id="355" r:id="rId3"/>
    <p:sldId id="273" r:id="rId4"/>
    <p:sldId id="265" r:id="rId5"/>
    <p:sldId id="272" r:id="rId6"/>
    <p:sldId id="301" r:id="rId7"/>
    <p:sldId id="335" r:id="rId8"/>
    <p:sldId id="332" r:id="rId9"/>
    <p:sldId id="353" r:id="rId10"/>
    <p:sldId id="328" r:id="rId11"/>
    <p:sldId id="318" r:id="rId12"/>
    <p:sldId id="319" r:id="rId13"/>
    <p:sldId id="320" r:id="rId14"/>
    <p:sldId id="334" r:id="rId15"/>
    <p:sldId id="349" r:id="rId16"/>
    <p:sldId id="350" r:id="rId17"/>
    <p:sldId id="321" r:id="rId18"/>
    <p:sldId id="338" r:id="rId19"/>
    <p:sldId id="351" r:id="rId20"/>
    <p:sldId id="352" r:id="rId21"/>
    <p:sldId id="274" r:id="rId22"/>
    <p:sldId id="348" r:id="rId23"/>
    <p:sldId id="333" r:id="rId24"/>
    <p:sldId id="283" r:id="rId25"/>
    <p:sldId id="356" r:id="rId26"/>
    <p:sldId id="284" r:id="rId27"/>
    <p:sldId id="285" r:id="rId28"/>
    <p:sldId id="288" r:id="rId29"/>
    <p:sldId id="299" r:id="rId30"/>
    <p:sldId id="346" r:id="rId31"/>
    <p:sldId id="347" r:id="rId32"/>
    <p:sldId id="336" r:id="rId33"/>
    <p:sldId id="300" r:id="rId34"/>
    <p:sldId id="337" r:id="rId35"/>
    <p:sldId id="289"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1279AC-1DF7-42BE-B3C2-2F1994038DF2}">
          <p14:sldIdLst>
            <p14:sldId id="264"/>
            <p14:sldId id="355"/>
            <p14:sldId id="273"/>
            <p14:sldId id="265"/>
            <p14:sldId id="272"/>
            <p14:sldId id="301"/>
            <p14:sldId id="335"/>
            <p14:sldId id="332"/>
            <p14:sldId id="353"/>
            <p14:sldId id="328"/>
            <p14:sldId id="318"/>
            <p14:sldId id="319"/>
            <p14:sldId id="320"/>
            <p14:sldId id="334"/>
            <p14:sldId id="349"/>
            <p14:sldId id="350"/>
            <p14:sldId id="321"/>
            <p14:sldId id="338"/>
            <p14:sldId id="351"/>
            <p14:sldId id="352"/>
            <p14:sldId id="274"/>
            <p14:sldId id="348"/>
            <p14:sldId id="333"/>
            <p14:sldId id="283"/>
            <p14:sldId id="356"/>
            <p14:sldId id="284"/>
            <p14:sldId id="285"/>
            <p14:sldId id="288"/>
            <p14:sldId id="299"/>
            <p14:sldId id="346"/>
            <p14:sldId id="347"/>
            <p14:sldId id="336"/>
            <p14:sldId id="300"/>
            <p14:sldId id="337"/>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F71"/>
    <a:srgbClr val="E2AC00"/>
    <a:srgbClr val="6FA287"/>
    <a:srgbClr val="FFFFFF"/>
    <a:srgbClr val="0067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78" autoAdjust="0"/>
    <p:restoredTop sz="94717" autoAdjust="0"/>
  </p:normalViewPr>
  <p:slideViewPr>
    <p:cSldViewPr snapToGrid="0">
      <p:cViewPr varScale="1">
        <p:scale>
          <a:sx n="108" d="100"/>
          <a:sy n="108" d="100"/>
        </p:scale>
        <p:origin x="78" y="7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3.xm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solidFill>
                    <a:srgbClr val="004F71"/>
                  </a:solidFill>
                </a:ln>
                <a:solidFill>
                  <a:schemeClr val="bg1"/>
                </a:solid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solidFill>
                  <a:srgbClr val="004F71"/>
                </a:solidFill>
              </a:ln>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solidFill>
                    <a:srgbClr val="004F71"/>
                  </a:solidFill>
                </a:ln>
                <a:solidFill>
                  <a:schemeClr val="bg1"/>
                </a:solid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solidFill>
                    <a:srgbClr val="004F71"/>
                  </a:solidFill>
                </a:ln>
                <a:solidFill>
                  <a:schemeClr val="bg1"/>
                </a:solid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solidFill>
              <a:srgbClr val="004F71"/>
            </a:solidFill>
          </a:ln>
          <a:solidFill>
            <a:schemeClr val="bg1"/>
          </a:solidFill>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303025594475732E-2"/>
          <c:y val="5.4735648209346469E-2"/>
          <c:w val="0.91740071358267716"/>
          <c:h val="0.76748654235442038"/>
        </c:manualLayout>
      </c:layout>
      <c:barChart>
        <c:barDir val="col"/>
        <c:grouping val="clustered"/>
        <c:varyColors val="0"/>
        <c:ser>
          <c:idx val="0"/>
          <c:order val="0"/>
          <c:tx>
            <c:strRef>
              <c:f>Sheet1!$B$1</c:f>
              <c:strCache>
                <c:ptCount val="1"/>
                <c:pt idx="0">
                  <c:v>50.0%</c:v>
                </c:pt>
              </c:strCache>
            </c:strRef>
          </c:tx>
          <c:spPr>
            <a:gradFill flip="none" rotWithShape="1">
              <a:gsLst>
                <a:gs pos="0">
                  <a:schemeClr val="accent4">
                    <a:lumMod val="40000"/>
                    <a:lumOff val="60000"/>
                  </a:schemeClr>
                </a:gs>
                <a:gs pos="46000">
                  <a:schemeClr val="accent4">
                    <a:lumMod val="95000"/>
                    <a:lumOff val="5000"/>
                  </a:schemeClr>
                </a:gs>
                <a:gs pos="100000">
                  <a:schemeClr val="bg1"/>
                </a:gs>
              </a:gsLst>
              <a:path path="circle">
                <a:fillToRect l="50000" t="130000" r="50000" b="-30000"/>
              </a:path>
              <a:tileRect/>
            </a:gradFill>
            <a:ln>
              <a:solidFill>
                <a:schemeClr val="tx1"/>
              </a:solidFill>
            </a:ln>
            <a:effectLst/>
            <a:scene3d>
              <a:camera prst="orthographicFront"/>
              <a:lightRig rig="threePt" dir="t"/>
            </a:scene3d>
            <a:sp3d>
              <a:bevelT/>
              <a:bevelB prst="angle"/>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0.0%</c:formatCode>
                <c:ptCount val="5"/>
                <c:pt idx="0">
                  <c:v>0.24099999999999999</c:v>
                </c:pt>
                <c:pt idx="1">
                  <c:v>0.27800000000000002</c:v>
                </c:pt>
                <c:pt idx="2">
                  <c:v>0.35699999999999998</c:v>
                </c:pt>
                <c:pt idx="3">
                  <c:v>0.42299999999999999</c:v>
                </c:pt>
                <c:pt idx="4">
                  <c:v>0.433</c:v>
                </c:pt>
              </c:numCache>
            </c:numRef>
          </c:val>
          <c:extLst>
            <c:ext xmlns:c16="http://schemas.microsoft.com/office/drawing/2014/chart" uri="{C3380CC4-5D6E-409C-BE32-E72D297353CC}">
              <c16:uniqueId val="{00000000-1E83-452F-AA0F-41582231E722}"/>
            </c:ext>
          </c:extLst>
        </c:ser>
        <c:dLbls>
          <c:showLegendKey val="0"/>
          <c:showVal val="0"/>
          <c:showCatName val="0"/>
          <c:showSerName val="0"/>
          <c:showPercent val="0"/>
          <c:showBubbleSize val="0"/>
        </c:dLbls>
        <c:gapWidth val="219"/>
        <c:overlap val="-27"/>
        <c:axId val="770048720"/>
        <c:axId val="775676352"/>
      </c:barChart>
      <c:catAx>
        <c:axId val="77004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crossAx val="775676352"/>
        <c:crosses val="autoZero"/>
        <c:auto val="1"/>
        <c:lblAlgn val="ctr"/>
        <c:lblOffset val="100"/>
        <c:noMultiLvlLbl val="0"/>
      </c:catAx>
      <c:valAx>
        <c:axId val="7756763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crossAx val="770048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303025594475732E-2"/>
          <c:y val="6.2654479564426865E-2"/>
          <c:w val="0.91740071358267716"/>
          <c:h val="0.76748654235442038"/>
        </c:manualLayout>
      </c:layout>
      <c:barChart>
        <c:barDir val="col"/>
        <c:grouping val="clustered"/>
        <c:varyColors val="0"/>
        <c:ser>
          <c:idx val="0"/>
          <c:order val="0"/>
          <c:tx>
            <c:strRef>
              <c:f>Sheet1!$B$1</c:f>
              <c:strCache>
                <c:ptCount val="1"/>
                <c:pt idx="0">
                  <c:v>45.0%</c:v>
                </c:pt>
              </c:strCache>
            </c:strRef>
          </c:tx>
          <c:spPr>
            <a:gradFill flip="none" rotWithShape="1">
              <a:gsLst>
                <a:gs pos="0">
                  <a:schemeClr val="accent4">
                    <a:lumMod val="40000"/>
                    <a:lumOff val="60000"/>
                  </a:schemeClr>
                </a:gs>
                <a:gs pos="46000">
                  <a:schemeClr val="accent4">
                    <a:lumMod val="95000"/>
                    <a:lumOff val="5000"/>
                  </a:schemeClr>
                </a:gs>
                <a:gs pos="100000">
                  <a:schemeClr val="bg1"/>
                </a:gs>
              </a:gsLst>
              <a:path path="circle">
                <a:fillToRect l="50000" t="130000" r="50000" b="-30000"/>
              </a:path>
              <a:tileRect/>
            </a:gradFill>
            <a:ln>
              <a:solidFill>
                <a:schemeClr val="tx1"/>
              </a:solid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Great Basin College</c:v>
                </c:pt>
                <c:pt idx="1">
                  <c:v>Colorado Mountain College</c:v>
                </c:pt>
                <c:pt idx="2">
                  <c:v>Northern New Mexico College</c:v>
                </c:pt>
                <c:pt idx="3">
                  <c:v>University of Hawaii Maui College</c:v>
                </c:pt>
              </c:strCache>
            </c:strRef>
          </c:cat>
          <c:val>
            <c:numRef>
              <c:f>Sheet1!$B$2:$B$5</c:f>
              <c:numCache>
                <c:formatCode>0.0%</c:formatCode>
                <c:ptCount val="4"/>
                <c:pt idx="0">
                  <c:v>0.42</c:v>
                </c:pt>
                <c:pt idx="1">
                  <c:v>0.25</c:v>
                </c:pt>
                <c:pt idx="2">
                  <c:v>0.22</c:v>
                </c:pt>
                <c:pt idx="3">
                  <c:v>0.19</c:v>
                </c:pt>
              </c:numCache>
            </c:numRef>
          </c:val>
          <c:extLst>
            <c:ext xmlns:c16="http://schemas.microsoft.com/office/drawing/2014/chart" uri="{C3380CC4-5D6E-409C-BE32-E72D297353CC}">
              <c16:uniqueId val="{00000000-1E83-452F-AA0F-41582231E722}"/>
            </c:ext>
          </c:extLst>
        </c:ser>
        <c:dLbls>
          <c:showLegendKey val="0"/>
          <c:showVal val="0"/>
          <c:showCatName val="0"/>
          <c:showSerName val="0"/>
          <c:showPercent val="0"/>
          <c:showBubbleSize val="0"/>
        </c:dLbls>
        <c:gapWidth val="219"/>
        <c:overlap val="-27"/>
        <c:axId val="770048720"/>
        <c:axId val="775676352"/>
      </c:barChart>
      <c:catAx>
        <c:axId val="77004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crossAx val="775676352"/>
        <c:crosses val="autoZero"/>
        <c:auto val="1"/>
        <c:lblAlgn val="ctr"/>
        <c:lblOffset val="100"/>
        <c:noMultiLvlLbl val="0"/>
      </c:catAx>
      <c:valAx>
        <c:axId val="7756763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crossAx val="77004872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381584002099561E-2"/>
          <c:y val="9.6749824567821913E-2"/>
          <c:w val="0.91740071358267716"/>
          <c:h val="0.76748654235442038"/>
        </c:manualLayout>
      </c:layout>
      <c:barChart>
        <c:barDir val="col"/>
        <c:grouping val="clustered"/>
        <c:varyColors val="0"/>
        <c:ser>
          <c:idx val="0"/>
          <c:order val="0"/>
          <c:tx>
            <c:strRef>
              <c:f>Sheet1!$B$1</c:f>
              <c:strCache>
                <c:ptCount val="1"/>
                <c:pt idx="0">
                  <c:v>120.0%</c:v>
                </c:pt>
              </c:strCache>
            </c:strRef>
          </c:tx>
          <c:spPr>
            <a:gradFill flip="none" rotWithShape="1">
              <a:gsLst>
                <a:gs pos="0">
                  <a:schemeClr val="accent4">
                    <a:lumMod val="40000"/>
                    <a:lumOff val="60000"/>
                  </a:schemeClr>
                </a:gs>
                <a:gs pos="46000">
                  <a:schemeClr val="accent4">
                    <a:lumMod val="95000"/>
                    <a:lumOff val="5000"/>
                  </a:schemeClr>
                </a:gs>
                <a:gs pos="100000">
                  <a:schemeClr val="bg1"/>
                </a:gs>
              </a:gsLst>
              <a:path path="circle">
                <a:fillToRect l="50000" t="130000" r="50000" b="-30000"/>
              </a:path>
              <a:tileRect/>
            </a:gradFill>
            <a:ln>
              <a:solidFill>
                <a:schemeClr val="tx1"/>
              </a:solid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White</c:v>
                </c:pt>
                <c:pt idx="1">
                  <c:v>Hispanic/Latinx</c:v>
                </c:pt>
                <c:pt idx="2">
                  <c:v>Black</c:v>
                </c:pt>
                <c:pt idx="3">
                  <c:v>Two Ethnicities or More</c:v>
                </c:pt>
                <c:pt idx="4">
                  <c:v>American Indian/Alaskan Native</c:v>
                </c:pt>
                <c:pt idx="5">
                  <c:v>Native Hawaiian/Pacific Islander</c:v>
                </c:pt>
                <c:pt idx="6">
                  <c:v>Asian</c:v>
                </c:pt>
                <c:pt idx="7">
                  <c:v>Non-Resident Alien</c:v>
                </c:pt>
              </c:strCache>
            </c:strRef>
          </c:cat>
          <c:val>
            <c:numRef>
              <c:f>Sheet1!$B$2:$B$9</c:f>
              <c:numCache>
                <c:formatCode>0.0%</c:formatCode>
                <c:ptCount val="8"/>
                <c:pt idx="0">
                  <c:v>0.46</c:v>
                </c:pt>
                <c:pt idx="1">
                  <c:v>0.46</c:v>
                </c:pt>
                <c:pt idx="2">
                  <c:v>0.5</c:v>
                </c:pt>
                <c:pt idx="3">
                  <c:v>0.38</c:v>
                </c:pt>
                <c:pt idx="4">
                  <c:v>0.15</c:v>
                </c:pt>
                <c:pt idx="5">
                  <c:v>1</c:v>
                </c:pt>
                <c:pt idx="6">
                  <c:v>0</c:v>
                </c:pt>
                <c:pt idx="7">
                  <c:v>0</c:v>
                </c:pt>
              </c:numCache>
            </c:numRef>
          </c:val>
          <c:extLst>
            <c:ext xmlns:c16="http://schemas.microsoft.com/office/drawing/2014/chart" uri="{C3380CC4-5D6E-409C-BE32-E72D297353CC}">
              <c16:uniqueId val="{00000000-1E83-452F-AA0F-41582231E722}"/>
            </c:ext>
          </c:extLst>
        </c:ser>
        <c:dLbls>
          <c:showLegendKey val="0"/>
          <c:showVal val="0"/>
          <c:showCatName val="0"/>
          <c:showSerName val="0"/>
          <c:showPercent val="0"/>
          <c:showBubbleSize val="0"/>
        </c:dLbls>
        <c:gapWidth val="219"/>
        <c:overlap val="-27"/>
        <c:axId val="770048720"/>
        <c:axId val="775676352"/>
      </c:barChart>
      <c:catAx>
        <c:axId val="77004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775676352"/>
        <c:crosses val="autoZero"/>
        <c:auto val="1"/>
        <c:lblAlgn val="ctr"/>
        <c:lblOffset val="100"/>
        <c:noMultiLvlLbl val="0"/>
      </c:catAx>
      <c:valAx>
        <c:axId val="7756763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crossAx val="77004872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solidFill>
                <a:latin typeface="Arial Black" panose="020B0A04020102020204" pitchFamily="34" charset="0"/>
                <a:ea typeface="+mn-ea"/>
                <a:cs typeface="+mn-cs"/>
              </a:defRPr>
            </a:pPr>
            <a:r>
              <a:rPr lang="en-US" sz="1800" dirty="0">
                <a:solidFill>
                  <a:schemeClr val="bg1"/>
                </a:solidFill>
                <a:latin typeface="Arial Black" panose="020B0A04020102020204" pitchFamily="34" charset="0"/>
              </a:rPr>
              <a:t>Number of Degrees and Certificates Awarded</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bg1"/>
              </a:solidFill>
              <a:latin typeface="Arial Black" panose="020B0A04020102020204" pitchFamily="34" charset="0"/>
              <a:ea typeface="+mn-ea"/>
              <a:cs typeface="+mn-cs"/>
            </a:defRPr>
          </a:pPr>
          <a:endParaRPr lang="en-US"/>
        </a:p>
      </c:txPr>
    </c:title>
    <c:autoTitleDeleted val="0"/>
    <c:plotArea>
      <c:layout/>
      <c:barChart>
        <c:barDir val="col"/>
        <c:grouping val="stacked"/>
        <c:varyColors val="0"/>
        <c:ser>
          <c:idx val="0"/>
          <c:order val="0"/>
          <c:tx>
            <c:strRef>
              <c:f>'# of Awards'!$S$8</c:f>
              <c:strCache>
                <c:ptCount val="1"/>
                <c:pt idx="0">
                  <c:v>Degrees &amp; Certificates</c:v>
                </c:pt>
              </c:strCache>
            </c:strRef>
          </c:tx>
          <c:spPr>
            <a:gradFill>
              <a:gsLst>
                <a:gs pos="0">
                  <a:schemeClr val="bg1"/>
                </a:gs>
                <a:gs pos="35000">
                  <a:schemeClr val="bg1"/>
                </a:gs>
                <a:gs pos="100000">
                  <a:srgbClr val="004F71"/>
                </a:gs>
              </a:gsLst>
              <a:path path="circle">
                <a:fillToRect l="50000" t="-80000" r="50000" b="180000"/>
              </a:path>
            </a:gradFill>
            <a:ln w="15875">
              <a:solidFill>
                <a:srgbClr val="000000"/>
              </a:solid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of Awards'!$T$7:$X$7</c:f>
              <c:strCache>
                <c:ptCount val="5"/>
                <c:pt idx="0">
                  <c:v>2015- 2016</c:v>
                </c:pt>
                <c:pt idx="1">
                  <c:v>2016- 2017</c:v>
                </c:pt>
                <c:pt idx="2">
                  <c:v>2017- 2018</c:v>
                </c:pt>
                <c:pt idx="3">
                  <c:v>2018- 2019</c:v>
                </c:pt>
                <c:pt idx="4">
                  <c:v>2019- 2020</c:v>
                </c:pt>
              </c:strCache>
            </c:strRef>
          </c:cat>
          <c:val>
            <c:numRef>
              <c:f>'# of Awards'!$T$8:$X$8</c:f>
              <c:numCache>
                <c:formatCode>General</c:formatCode>
                <c:ptCount val="5"/>
                <c:pt idx="0">
                  <c:v>593</c:v>
                </c:pt>
                <c:pt idx="1">
                  <c:v>571</c:v>
                </c:pt>
                <c:pt idx="2">
                  <c:v>533</c:v>
                </c:pt>
                <c:pt idx="3">
                  <c:v>564</c:v>
                </c:pt>
                <c:pt idx="4">
                  <c:v>619</c:v>
                </c:pt>
              </c:numCache>
            </c:numRef>
          </c:val>
          <c:extLst>
            <c:ext xmlns:c16="http://schemas.microsoft.com/office/drawing/2014/chart" uri="{C3380CC4-5D6E-409C-BE32-E72D297353CC}">
              <c16:uniqueId val="{00000000-F13A-4154-9203-7E8D9D50937C}"/>
            </c:ext>
          </c:extLst>
        </c:ser>
        <c:ser>
          <c:idx val="1"/>
          <c:order val="1"/>
          <c:tx>
            <c:strRef>
              <c:f>'# of Awards'!$S$9</c:f>
              <c:strCache>
                <c:ptCount val="1"/>
                <c:pt idx="0">
                  <c:v>Skill Certificates</c:v>
                </c:pt>
              </c:strCache>
            </c:strRef>
          </c:tx>
          <c:spPr>
            <a:solidFill>
              <a:srgbClr val="FFC000"/>
            </a:solidFill>
            <a:ln>
              <a:noFill/>
            </a:ln>
            <a:effectLst/>
            <a:scene3d>
              <a:camera prst="orthographicFront"/>
              <a:lightRig rig="threePt" dir="t"/>
            </a:scene3d>
            <a:sp3d>
              <a:bevelT/>
            </a:sp3d>
          </c:spPr>
          <c:invertIfNegative val="0"/>
          <c:dPt>
            <c:idx val="0"/>
            <c:invertIfNegative val="0"/>
            <c:bubble3D val="0"/>
            <c:spPr>
              <a:gradFill>
                <a:gsLst>
                  <a:gs pos="0">
                    <a:schemeClr val="bg1"/>
                  </a:gs>
                  <a:gs pos="35000">
                    <a:schemeClr val="bg1"/>
                  </a:gs>
                  <a:gs pos="100000">
                    <a:srgbClr val="E2AC00"/>
                  </a:gs>
                </a:gsLst>
                <a:path path="circle">
                  <a:fillToRect l="50000" t="-80000" r="50000" b="180000"/>
                </a:path>
              </a:gradFill>
              <a:ln w="15875">
                <a:solidFill>
                  <a:srgbClr val="000000"/>
                </a:solidFill>
              </a:ln>
              <a:effectLst/>
              <a:scene3d>
                <a:camera prst="orthographicFront"/>
                <a:lightRig rig="threePt" dir="t"/>
              </a:scene3d>
              <a:sp3d>
                <a:bevelT/>
              </a:sp3d>
            </c:spPr>
            <c:extLst>
              <c:ext xmlns:c16="http://schemas.microsoft.com/office/drawing/2014/chart" uri="{C3380CC4-5D6E-409C-BE32-E72D297353CC}">
                <c16:uniqueId val="{00000007-F13A-4154-9203-7E8D9D50937C}"/>
              </c:ext>
            </c:extLst>
          </c:dPt>
          <c:dPt>
            <c:idx val="1"/>
            <c:invertIfNegative val="0"/>
            <c:bubble3D val="0"/>
            <c:spPr>
              <a:gradFill>
                <a:gsLst>
                  <a:gs pos="0">
                    <a:schemeClr val="bg1"/>
                  </a:gs>
                  <a:gs pos="35000">
                    <a:schemeClr val="bg1"/>
                  </a:gs>
                  <a:gs pos="100000">
                    <a:srgbClr val="E2AC00"/>
                  </a:gs>
                </a:gsLst>
                <a:path path="circle">
                  <a:fillToRect l="50000" t="-80000" r="50000" b="180000"/>
                </a:path>
              </a:gradFill>
              <a:ln w="15875">
                <a:solidFill>
                  <a:srgbClr val="000000"/>
                </a:solidFill>
              </a:ln>
              <a:effectLst/>
              <a:scene3d>
                <a:camera prst="orthographicFront"/>
                <a:lightRig rig="threePt" dir="t"/>
              </a:scene3d>
              <a:sp3d>
                <a:bevelT/>
              </a:sp3d>
            </c:spPr>
            <c:extLst>
              <c:ext xmlns:c16="http://schemas.microsoft.com/office/drawing/2014/chart" uri="{C3380CC4-5D6E-409C-BE32-E72D297353CC}">
                <c16:uniqueId val="{00000008-F13A-4154-9203-7E8D9D50937C}"/>
              </c:ext>
            </c:extLst>
          </c:dPt>
          <c:dPt>
            <c:idx val="2"/>
            <c:invertIfNegative val="0"/>
            <c:bubble3D val="0"/>
            <c:spPr>
              <a:gradFill>
                <a:gsLst>
                  <a:gs pos="0">
                    <a:schemeClr val="bg1"/>
                  </a:gs>
                  <a:gs pos="35000">
                    <a:schemeClr val="bg1"/>
                  </a:gs>
                  <a:gs pos="100000">
                    <a:srgbClr val="E2AC00"/>
                  </a:gs>
                </a:gsLst>
                <a:path path="circle">
                  <a:fillToRect l="50000" t="-80000" r="50000" b="180000"/>
                </a:path>
              </a:gradFill>
              <a:ln w="15875">
                <a:solidFill>
                  <a:srgbClr val="000000"/>
                </a:solidFill>
              </a:ln>
              <a:effectLst/>
              <a:scene3d>
                <a:camera prst="orthographicFront"/>
                <a:lightRig rig="threePt" dir="t"/>
              </a:scene3d>
              <a:sp3d>
                <a:bevelT/>
              </a:sp3d>
            </c:spPr>
            <c:extLst>
              <c:ext xmlns:c16="http://schemas.microsoft.com/office/drawing/2014/chart" uri="{C3380CC4-5D6E-409C-BE32-E72D297353CC}">
                <c16:uniqueId val="{00000009-F13A-4154-9203-7E8D9D50937C}"/>
              </c:ext>
            </c:extLst>
          </c:dPt>
          <c:dPt>
            <c:idx val="3"/>
            <c:invertIfNegative val="0"/>
            <c:bubble3D val="0"/>
            <c:spPr>
              <a:gradFill>
                <a:gsLst>
                  <a:gs pos="0">
                    <a:schemeClr val="bg1"/>
                  </a:gs>
                  <a:gs pos="35000">
                    <a:schemeClr val="bg1"/>
                  </a:gs>
                  <a:gs pos="100000">
                    <a:srgbClr val="E2AC00"/>
                  </a:gs>
                </a:gsLst>
                <a:path path="circle">
                  <a:fillToRect l="50000" t="-80000" r="50000" b="180000"/>
                </a:path>
              </a:gradFill>
              <a:ln w="15875">
                <a:solidFill>
                  <a:srgbClr val="000000"/>
                </a:solidFill>
              </a:ln>
              <a:effectLst/>
              <a:scene3d>
                <a:camera prst="orthographicFront"/>
                <a:lightRig rig="threePt" dir="t"/>
              </a:scene3d>
              <a:sp3d>
                <a:bevelT/>
              </a:sp3d>
            </c:spPr>
            <c:extLst>
              <c:ext xmlns:c16="http://schemas.microsoft.com/office/drawing/2014/chart" uri="{C3380CC4-5D6E-409C-BE32-E72D297353CC}">
                <c16:uniqueId val="{0000000A-F13A-4154-9203-7E8D9D50937C}"/>
              </c:ext>
            </c:extLst>
          </c:dPt>
          <c:dPt>
            <c:idx val="4"/>
            <c:invertIfNegative val="0"/>
            <c:bubble3D val="0"/>
            <c:spPr>
              <a:gradFill>
                <a:gsLst>
                  <a:gs pos="0">
                    <a:schemeClr val="bg1"/>
                  </a:gs>
                  <a:gs pos="35000">
                    <a:schemeClr val="bg1"/>
                  </a:gs>
                  <a:gs pos="100000">
                    <a:srgbClr val="E2AC00"/>
                  </a:gs>
                </a:gsLst>
                <a:path path="circle">
                  <a:fillToRect l="50000" t="-80000" r="50000" b="180000"/>
                </a:path>
              </a:gradFill>
              <a:ln w="15875">
                <a:solidFill>
                  <a:srgbClr val="000000"/>
                </a:solidFill>
              </a:ln>
              <a:effectLst/>
              <a:scene3d>
                <a:camera prst="orthographicFront"/>
                <a:lightRig rig="threePt" dir="t"/>
              </a:scene3d>
              <a:sp3d>
                <a:bevelT/>
              </a:sp3d>
            </c:spPr>
            <c:extLst>
              <c:ext xmlns:c16="http://schemas.microsoft.com/office/drawing/2014/chart" uri="{C3380CC4-5D6E-409C-BE32-E72D297353CC}">
                <c16:uniqueId val="{0000000B-F13A-4154-9203-7E8D9D50937C}"/>
              </c:ext>
            </c:extLst>
          </c:dPt>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of Awards'!$T$7:$X$7</c:f>
              <c:strCache>
                <c:ptCount val="5"/>
                <c:pt idx="0">
                  <c:v>2015- 2016</c:v>
                </c:pt>
                <c:pt idx="1">
                  <c:v>2016- 2017</c:v>
                </c:pt>
                <c:pt idx="2">
                  <c:v>2017- 2018</c:v>
                </c:pt>
                <c:pt idx="3">
                  <c:v>2018- 2019</c:v>
                </c:pt>
                <c:pt idx="4">
                  <c:v>2019- 2020</c:v>
                </c:pt>
              </c:strCache>
            </c:strRef>
          </c:cat>
          <c:val>
            <c:numRef>
              <c:f>'# of Awards'!$T$9:$X$9</c:f>
              <c:numCache>
                <c:formatCode>General</c:formatCode>
                <c:ptCount val="5"/>
                <c:pt idx="0">
                  <c:v>266</c:v>
                </c:pt>
                <c:pt idx="1">
                  <c:v>272</c:v>
                </c:pt>
                <c:pt idx="2">
                  <c:v>319</c:v>
                </c:pt>
                <c:pt idx="3">
                  <c:v>257</c:v>
                </c:pt>
                <c:pt idx="4">
                  <c:v>242</c:v>
                </c:pt>
              </c:numCache>
            </c:numRef>
          </c:val>
          <c:extLst>
            <c:ext xmlns:c16="http://schemas.microsoft.com/office/drawing/2014/chart" uri="{C3380CC4-5D6E-409C-BE32-E72D297353CC}">
              <c16:uniqueId val="{00000001-F13A-4154-9203-7E8D9D50937C}"/>
            </c:ext>
          </c:extLst>
        </c:ser>
        <c:dLbls>
          <c:showLegendKey val="0"/>
          <c:showVal val="0"/>
          <c:showCatName val="0"/>
          <c:showSerName val="0"/>
          <c:showPercent val="0"/>
          <c:showBubbleSize val="0"/>
        </c:dLbls>
        <c:gapWidth val="150"/>
        <c:overlap val="100"/>
        <c:axId val="1389003440"/>
        <c:axId val="1389167520"/>
      </c:barChart>
      <c:catAx>
        <c:axId val="138900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389167520"/>
        <c:crosses val="autoZero"/>
        <c:auto val="1"/>
        <c:lblAlgn val="ctr"/>
        <c:lblOffset val="100"/>
        <c:noMultiLvlLbl val="0"/>
      </c:catAx>
      <c:valAx>
        <c:axId val="1389167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38900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6FA287"/>
    </a:solidFill>
    <a:ln w="9525" cap="flat" cmpd="sng" algn="ctr">
      <a:noFill/>
      <a:round/>
    </a:ln>
    <a:effectLst/>
  </c:spPr>
  <c:txPr>
    <a:bodyPr/>
    <a:lstStyle/>
    <a:p>
      <a:pPr>
        <a:defRPr sz="10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390121568153456"/>
          <c:y val="3.9619042865356689E-2"/>
          <c:w val="0.32740922799562538"/>
          <c:h val="0.86323775169250827"/>
        </c:manualLayout>
      </c:layout>
      <c:pieChart>
        <c:varyColors val="1"/>
        <c:ser>
          <c:idx val="0"/>
          <c:order val="0"/>
          <c:tx>
            <c:strRef>
              <c:f>'# Students by Race Ethn'!$W$41</c:f>
              <c:strCache>
                <c:ptCount val="1"/>
                <c:pt idx="0">
                  <c:v>Students</c:v>
                </c:pt>
              </c:strCache>
            </c:strRef>
          </c:tx>
          <c:dPt>
            <c:idx val="0"/>
            <c:bubble3D val="0"/>
            <c:spPr>
              <a:solidFill>
                <a:srgbClr val="004F71"/>
              </a:solidFill>
              <a:ln w="19050">
                <a:noFill/>
              </a:ln>
              <a:effectLst/>
            </c:spPr>
            <c:extLst>
              <c:ext xmlns:c16="http://schemas.microsoft.com/office/drawing/2014/chart" uri="{C3380CC4-5D6E-409C-BE32-E72D297353CC}">
                <c16:uniqueId val="{00000001-FE36-431C-8805-E848B0719624}"/>
              </c:ext>
            </c:extLst>
          </c:dPt>
          <c:dPt>
            <c:idx val="1"/>
            <c:bubble3D val="0"/>
            <c:spPr>
              <a:solidFill>
                <a:schemeClr val="bg1">
                  <a:lumMod val="65000"/>
                </a:schemeClr>
              </a:solidFill>
              <a:ln w="19050">
                <a:noFill/>
              </a:ln>
              <a:effectLst/>
            </c:spPr>
            <c:extLst>
              <c:ext xmlns:c16="http://schemas.microsoft.com/office/drawing/2014/chart" uri="{C3380CC4-5D6E-409C-BE32-E72D297353CC}">
                <c16:uniqueId val="{00000003-FE36-431C-8805-E848B0719624}"/>
              </c:ext>
            </c:extLst>
          </c:dPt>
          <c:dPt>
            <c:idx val="2"/>
            <c:bubble3D val="0"/>
            <c:spPr>
              <a:solidFill>
                <a:srgbClr val="E2AC00"/>
              </a:solidFill>
              <a:ln w="19050">
                <a:noFill/>
              </a:ln>
              <a:effectLst/>
            </c:spPr>
            <c:extLst>
              <c:ext xmlns:c16="http://schemas.microsoft.com/office/drawing/2014/chart" uri="{C3380CC4-5D6E-409C-BE32-E72D297353CC}">
                <c16:uniqueId val="{00000005-FE36-431C-8805-E848B0719624}"/>
              </c:ext>
            </c:extLst>
          </c:dPt>
          <c:dLbls>
            <c:dLbl>
              <c:idx val="0"/>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E36-431C-8805-E848B0719624}"/>
                </c:ext>
              </c:extLst>
            </c:dLbl>
            <c:dLbl>
              <c:idx val="1"/>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E36-431C-8805-E848B0719624}"/>
                </c:ext>
              </c:extLst>
            </c:dLbl>
            <c:dLbl>
              <c:idx val="2"/>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E36-431C-8805-E848B0719624}"/>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 Students by Race Ethn'!$V$42:$V$44</c:f>
              <c:strCache>
                <c:ptCount val="3"/>
                <c:pt idx="0">
                  <c:v>Minority</c:v>
                </c:pt>
                <c:pt idx="1">
                  <c:v>Race and ethnicity unknown</c:v>
                </c:pt>
                <c:pt idx="2">
                  <c:v>White</c:v>
                </c:pt>
              </c:strCache>
            </c:strRef>
          </c:cat>
          <c:val>
            <c:numRef>
              <c:f>'# Students by Race Ethn'!$W$42:$W$44</c:f>
              <c:numCache>
                <c:formatCode>General</c:formatCode>
                <c:ptCount val="3"/>
                <c:pt idx="0">
                  <c:v>217</c:v>
                </c:pt>
                <c:pt idx="1">
                  <c:v>37</c:v>
                </c:pt>
                <c:pt idx="2">
                  <c:v>416</c:v>
                </c:pt>
              </c:numCache>
            </c:numRef>
          </c:val>
          <c:extLst>
            <c:ext xmlns:c16="http://schemas.microsoft.com/office/drawing/2014/chart" uri="{C3380CC4-5D6E-409C-BE32-E72D297353CC}">
              <c16:uniqueId val="{00000006-FE36-431C-8805-E848B071962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53328270420697454"/>
          <c:y val="0.93333298137737009"/>
          <c:w val="0.34589938108764939"/>
          <c:h val="5.142892521287736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82846775516827E-2"/>
          <c:y val="0.15508532072523751"/>
          <c:w val="0.912197251695262"/>
          <c:h val="0.69199599726200034"/>
        </c:manualLayout>
      </c:layout>
      <c:barChart>
        <c:barDir val="col"/>
        <c:grouping val="clustered"/>
        <c:varyColors val="0"/>
        <c:ser>
          <c:idx val="1"/>
          <c:order val="0"/>
          <c:tx>
            <c:strRef>
              <c:f>'Combined Retention'!$Z$4</c:f>
              <c:strCache>
                <c:ptCount val="1"/>
                <c:pt idx="0">
                  <c:v>Full-Time</c:v>
                </c:pt>
              </c:strCache>
            </c:strRef>
          </c:tx>
          <c:spPr>
            <a:gradFill>
              <a:gsLst>
                <a:gs pos="0">
                  <a:schemeClr val="accent4">
                    <a:lumMod val="40000"/>
                    <a:lumOff val="60000"/>
                  </a:schemeClr>
                </a:gs>
                <a:gs pos="46000">
                  <a:schemeClr val="accent4">
                    <a:lumMod val="95000"/>
                    <a:lumOff val="5000"/>
                  </a:schemeClr>
                </a:gs>
                <a:gs pos="100000">
                  <a:schemeClr val="bg1"/>
                </a:gs>
              </a:gsLst>
              <a:path path="circle">
                <a:fillToRect l="50000" t="130000" r="50000" b="-30000"/>
              </a:path>
            </a:gradFill>
            <a:ln w="15875">
              <a:solidFill>
                <a:schemeClr val="tx1">
                  <a:lumMod val="15000"/>
                  <a:lumOff val="85000"/>
                </a:schemeClr>
              </a:solidFill>
            </a:ln>
            <a:scene3d>
              <a:camera prst="orthographicFront"/>
              <a:lightRig rig="threePt" dir="t"/>
            </a:scene3d>
            <a:sp3d>
              <a:bevelT/>
            </a:sp3d>
          </c:spPr>
          <c:invertIfNegative val="0"/>
          <c:dPt>
            <c:idx val="0"/>
            <c:invertIfNegative val="0"/>
            <c:bubble3D val="0"/>
            <c:spPr>
              <a:gradFill>
                <a:gsLst>
                  <a:gs pos="0">
                    <a:schemeClr val="accent4">
                      <a:lumMod val="40000"/>
                      <a:lumOff val="60000"/>
                    </a:schemeClr>
                  </a:gs>
                  <a:gs pos="46000">
                    <a:schemeClr val="accent4">
                      <a:lumMod val="95000"/>
                      <a:lumOff val="5000"/>
                    </a:schemeClr>
                  </a:gs>
                  <a:gs pos="100000">
                    <a:schemeClr val="bg1"/>
                  </a:gs>
                </a:gsLst>
                <a:path path="circle">
                  <a:fillToRect l="50000" t="130000" r="50000" b="-30000"/>
                </a:path>
              </a:gradFill>
              <a:ln w="15875">
                <a:solidFill>
                  <a:srgbClr val="000000"/>
                </a:solidFill>
              </a:ln>
              <a:scene3d>
                <a:camera prst="orthographicFront"/>
                <a:lightRig rig="threePt" dir="t"/>
              </a:scene3d>
              <a:sp3d>
                <a:bevelT/>
              </a:sp3d>
            </c:spPr>
            <c:extLst>
              <c:ext xmlns:c16="http://schemas.microsoft.com/office/drawing/2014/chart" uri="{C3380CC4-5D6E-409C-BE32-E72D297353CC}">
                <c16:uniqueId val="{00000003-541F-46D5-99E7-865CBEEBDAD5}"/>
              </c:ext>
            </c:extLst>
          </c:dPt>
          <c:dLbls>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'Combined Retention'!$Y$5:$Y$9</c:f>
              <c:strCache>
                <c:ptCount val="5"/>
                <c:pt idx="0">
                  <c:v>Fall 2015</c:v>
                </c:pt>
                <c:pt idx="1">
                  <c:v>Fall 2016</c:v>
                </c:pt>
                <c:pt idx="2">
                  <c:v>Fall 2017</c:v>
                </c:pt>
                <c:pt idx="3">
                  <c:v>Fall 2018</c:v>
                </c:pt>
                <c:pt idx="4">
                  <c:v>Fall 2019</c:v>
                </c:pt>
              </c:strCache>
            </c:strRef>
          </c:cat>
          <c:val>
            <c:numRef>
              <c:f>'Combined Retention'!$Z$5:$Z$9</c:f>
              <c:numCache>
                <c:formatCode>0%</c:formatCode>
                <c:ptCount val="5"/>
                <c:pt idx="0">
                  <c:v>0.8655172413793103</c:v>
                </c:pt>
                <c:pt idx="1">
                  <c:v>0.875</c:v>
                </c:pt>
                <c:pt idx="2">
                  <c:v>0.92093023255813955</c:v>
                </c:pt>
                <c:pt idx="3">
                  <c:v>0.83730158730158732</c:v>
                </c:pt>
                <c:pt idx="4">
                  <c:v>0.83898305084745761</c:v>
                </c:pt>
              </c:numCache>
            </c:numRef>
          </c:val>
          <c:extLst>
            <c:ext xmlns:c16="http://schemas.microsoft.com/office/drawing/2014/chart" uri="{C3380CC4-5D6E-409C-BE32-E72D297353CC}">
              <c16:uniqueId val="{00000000-541F-46D5-99E7-865CBEEBDAD5}"/>
            </c:ext>
          </c:extLst>
        </c:ser>
        <c:dLbls>
          <c:showLegendKey val="0"/>
          <c:showVal val="0"/>
          <c:showCatName val="0"/>
          <c:showSerName val="0"/>
          <c:showPercent val="0"/>
          <c:showBubbleSize val="0"/>
        </c:dLbls>
        <c:gapWidth val="219"/>
        <c:overlap val="-27"/>
        <c:axId val="2072117328"/>
        <c:axId val="1980573200"/>
      </c:barChart>
      <c:catAx>
        <c:axId val="207211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980573200"/>
        <c:crosses val="autoZero"/>
        <c:auto val="1"/>
        <c:lblAlgn val="ctr"/>
        <c:lblOffset val="100"/>
        <c:noMultiLvlLbl val="0"/>
      </c:catAx>
      <c:valAx>
        <c:axId val="198057320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dirty="0">
                    <a:solidFill>
                      <a:schemeClr val="tx1"/>
                    </a:solidFill>
                  </a:rPr>
                  <a:t>Retention Rates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72117328"/>
        <c:crosses val="autoZero"/>
        <c:crossBetween val="between"/>
      </c:valAx>
    </c:plotArea>
    <c:legend>
      <c:legendPos val="b"/>
      <c:overlay val="0"/>
      <c:txPr>
        <a:bodyPr/>
        <a:lstStyle/>
        <a:p>
          <a:pPr>
            <a:defRPr sz="1200" b="1">
              <a:solidFill>
                <a:schemeClr val="tx1"/>
              </a:solidFill>
            </a:defRPr>
          </a:pPr>
          <a:endParaRPr lang="en-US"/>
        </a:p>
      </c:txPr>
    </c:legend>
    <c:plotVisOnly val="1"/>
    <c:dispBlanksAs val="gap"/>
    <c:showDLblsOverMax val="0"/>
    <c:extLst/>
  </c:chart>
  <c:txPr>
    <a:bodyPr/>
    <a:lstStyle/>
    <a:p>
      <a:pPr>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82846775516827E-2"/>
          <c:y val="0.15508532072523751"/>
          <c:w val="0.912197251695262"/>
          <c:h val="0.69199599726200034"/>
        </c:manualLayout>
      </c:layout>
      <c:barChart>
        <c:barDir val="col"/>
        <c:grouping val="clustered"/>
        <c:varyColors val="0"/>
        <c:ser>
          <c:idx val="1"/>
          <c:order val="0"/>
          <c:tx>
            <c:strRef>
              <c:f>'Combined Retention'!$Z$4</c:f>
              <c:strCache>
                <c:ptCount val="1"/>
                <c:pt idx="0">
                  <c:v>Full-Time</c:v>
                </c:pt>
              </c:strCache>
            </c:strRef>
          </c:tx>
          <c:spPr>
            <a:gradFill>
              <a:gsLst>
                <a:gs pos="0">
                  <a:schemeClr val="accent4">
                    <a:lumMod val="40000"/>
                    <a:lumOff val="60000"/>
                  </a:schemeClr>
                </a:gs>
                <a:gs pos="46000">
                  <a:schemeClr val="accent4">
                    <a:lumMod val="95000"/>
                    <a:lumOff val="5000"/>
                  </a:schemeClr>
                </a:gs>
                <a:gs pos="100000">
                  <a:schemeClr val="bg1"/>
                </a:gs>
              </a:gsLst>
              <a:path path="circle">
                <a:fillToRect l="50000" t="130000" r="50000" b="-30000"/>
              </a:path>
            </a:gradFill>
            <a:ln w="15875">
              <a:solidFill>
                <a:schemeClr val="tx1">
                  <a:lumMod val="15000"/>
                  <a:lumOff val="85000"/>
                </a:schemeClr>
              </a:solidFill>
            </a:ln>
            <a:scene3d>
              <a:camera prst="orthographicFront"/>
              <a:lightRig rig="threePt" dir="t"/>
            </a:scene3d>
            <a:sp3d>
              <a:bevelT/>
            </a:sp3d>
          </c:spPr>
          <c:invertIfNegative val="0"/>
          <c:dPt>
            <c:idx val="0"/>
            <c:invertIfNegative val="0"/>
            <c:bubble3D val="0"/>
            <c:spPr>
              <a:gradFill>
                <a:gsLst>
                  <a:gs pos="0">
                    <a:schemeClr val="accent4">
                      <a:lumMod val="40000"/>
                      <a:lumOff val="60000"/>
                    </a:schemeClr>
                  </a:gs>
                  <a:gs pos="46000">
                    <a:schemeClr val="accent4">
                      <a:lumMod val="95000"/>
                      <a:lumOff val="5000"/>
                    </a:schemeClr>
                  </a:gs>
                  <a:gs pos="100000">
                    <a:schemeClr val="bg1"/>
                  </a:gs>
                </a:gsLst>
                <a:path path="circle">
                  <a:fillToRect l="50000" t="130000" r="50000" b="-30000"/>
                </a:path>
              </a:gradFill>
              <a:ln w="15875">
                <a:solidFill>
                  <a:srgbClr val="000000"/>
                </a:solidFill>
              </a:ln>
              <a:scene3d>
                <a:camera prst="orthographicFront"/>
                <a:lightRig rig="threePt" dir="t"/>
              </a:scene3d>
              <a:sp3d>
                <a:bevelT/>
              </a:sp3d>
            </c:spPr>
            <c:extLst>
              <c:ext xmlns:c16="http://schemas.microsoft.com/office/drawing/2014/chart" uri="{C3380CC4-5D6E-409C-BE32-E72D297353CC}">
                <c16:uniqueId val="{00000003-541F-46D5-99E7-865CBEEBDAD5}"/>
              </c:ext>
            </c:extLst>
          </c:dPt>
          <c:dLbls>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'Combined Retention'!$Y$5:$Y$9</c:f>
              <c:strCache>
                <c:ptCount val="5"/>
                <c:pt idx="0">
                  <c:v>Fall 2015</c:v>
                </c:pt>
                <c:pt idx="1">
                  <c:v>Fall 2016</c:v>
                </c:pt>
                <c:pt idx="2">
                  <c:v>Fall 2017</c:v>
                </c:pt>
                <c:pt idx="3">
                  <c:v>Fall 2018</c:v>
                </c:pt>
                <c:pt idx="4">
                  <c:v>Fall 2019</c:v>
                </c:pt>
              </c:strCache>
            </c:strRef>
          </c:cat>
          <c:val>
            <c:numRef>
              <c:f>'Combined Retention'!$Z$5:$Z$9</c:f>
              <c:numCache>
                <c:formatCode>0%</c:formatCode>
                <c:ptCount val="5"/>
                <c:pt idx="0">
                  <c:v>0.68965517241379315</c:v>
                </c:pt>
                <c:pt idx="1">
                  <c:v>0.68534482758620685</c:v>
                </c:pt>
                <c:pt idx="2">
                  <c:v>0.78139534883720929</c:v>
                </c:pt>
                <c:pt idx="3">
                  <c:v>0.60317460317460314</c:v>
                </c:pt>
                <c:pt idx="4">
                  <c:v>0.68220338983050843</c:v>
                </c:pt>
              </c:numCache>
            </c:numRef>
          </c:val>
          <c:extLst>
            <c:ext xmlns:c16="http://schemas.microsoft.com/office/drawing/2014/chart" uri="{C3380CC4-5D6E-409C-BE32-E72D297353CC}">
              <c16:uniqueId val="{00000000-541F-46D5-99E7-865CBEEBDAD5}"/>
            </c:ext>
          </c:extLst>
        </c:ser>
        <c:dLbls>
          <c:showLegendKey val="0"/>
          <c:showVal val="0"/>
          <c:showCatName val="0"/>
          <c:showSerName val="0"/>
          <c:showPercent val="0"/>
          <c:showBubbleSize val="0"/>
        </c:dLbls>
        <c:gapWidth val="219"/>
        <c:overlap val="-27"/>
        <c:axId val="2072117328"/>
        <c:axId val="1980573200"/>
      </c:barChart>
      <c:catAx>
        <c:axId val="207211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980573200"/>
        <c:crosses val="autoZero"/>
        <c:auto val="1"/>
        <c:lblAlgn val="ctr"/>
        <c:lblOffset val="100"/>
        <c:noMultiLvlLbl val="0"/>
      </c:catAx>
      <c:valAx>
        <c:axId val="198057320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dirty="0">
                    <a:solidFill>
                      <a:schemeClr val="tx1"/>
                    </a:solidFill>
                  </a:rPr>
                  <a:t>Retention Rates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72117328"/>
        <c:crosses val="autoZero"/>
        <c:crossBetween val="between"/>
      </c:valAx>
    </c:plotArea>
    <c:legend>
      <c:legendPos val="b"/>
      <c:overlay val="0"/>
      <c:txPr>
        <a:bodyPr/>
        <a:lstStyle/>
        <a:p>
          <a:pPr>
            <a:defRPr sz="1200" b="1">
              <a:solidFill>
                <a:schemeClr val="tx1"/>
              </a:solidFill>
            </a:defRPr>
          </a:pPr>
          <a:endParaRPr lang="en-US"/>
        </a:p>
      </c:txPr>
    </c:legend>
    <c:plotVisOnly val="1"/>
    <c:dispBlanksAs val="gap"/>
    <c:showDLblsOverMax val="0"/>
    <c:extLst/>
  </c:chart>
  <c:txPr>
    <a:bodyPr/>
    <a:lstStyle/>
    <a:p>
      <a:pPr>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'InOut of state'!$Q$6</c:f>
              <c:strCache>
                <c:ptCount val="1"/>
                <c:pt idx="0">
                  <c:v>Nevada Student</c:v>
                </c:pt>
              </c:strCache>
            </c:strRef>
          </c:tx>
          <c:spPr>
            <a:gradFill>
              <a:gsLst>
                <a:gs pos="0">
                  <a:schemeClr val="bg1"/>
                </a:gs>
                <a:gs pos="35000">
                  <a:schemeClr val="bg1"/>
                </a:gs>
                <a:gs pos="100000">
                  <a:srgbClr val="E2AC00"/>
                </a:gs>
              </a:gsLst>
              <a:path path="circle">
                <a:fillToRect l="50000" t="-80000" r="50000" b="180000"/>
              </a:path>
            </a:gradFill>
            <a:ln w="9525" cap="flat" cmpd="sng" algn="ctr">
              <a:solidFill>
                <a:schemeClr val="lt1">
                  <a:alpha val="50000"/>
                </a:schemeClr>
              </a:solidFill>
              <a:round/>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'InOut of state'!$R$5:$V$5</c:f>
              <c:strCache>
                <c:ptCount val="5"/>
                <c:pt idx="0">
                  <c:v>Fall 2016</c:v>
                </c:pt>
                <c:pt idx="1">
                  <c:v>Fall 2017</c:v>
                </c:pt>
                <c:pt idx="2">
                  <c:v>Fall 2018</c:v>
                </c:pt>
                <c:pt idx="3">
                  <c:v>Fall 2019</c:v>
                </c:pt>
                <c:pt idx="4">
                  <c:v>Fall 2020</c:v>
                </c:pt>
              </c:strCache>
            </c:strRef>
          </c:cat>
          <c:val>
            <c:numRef>
              <c:f>'InOut of state'!$R$6:$V$6</c:f>
              <c:numCache>
                <c:formatCode>General</c:formatCode>
                <c:ptCount val="5"/>
                <c:pt idx="0">
                  <c:v>3412</c:v>
                </c:pt>
                <c:pt idx="1">
                  <c:v>3174</c:v>
                </c:pt>
                <c:pt idx="2">
                  <c:v>3409</c:v>
                </c:pt>
                <c:pt idx="3">
                  <c:v>3615</c:v>
                </c:pt>
                <c:pt idx="4">
                  <c:v>3523</c:v>
                </c:pt>
              </c:numCache>
            </c:numRef>
          </c:val>
          <c:extLst>
            <c:ext xmlns:c16="http://schemas.microsoft.com/office/drawing/2014/chart" uri="{C3380CC4-5D6E-409C-BE32-E72D297353CC}">
              <c16:uniqueId val="{00000000-75BC-417E-A7E0-20160ECA4F5E}"/>
            </c:ext>
          </c:extLst>
        </c:ser>
        <c:ser>
          <c:idx val="1"/>
          <c:order val="1"/>
          <c:tx>
            <c:strRef>
              <c:f>'InOut of state'!$Q$7</c:f>
              <c:strCache>
                <c:ptCount val="1"/>
                <c:pt idx="0">
                  <c:v>Outside Nevada</c:v>
                </c:pt>
              </c:strCache>
            </c:strRef>
          </c:tx>
          <c:spPr>
            <a:solidFill>
              <a:srgbClr val="004F71"/>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'InOut of state'!$R$5:$V$5</c:f>
              <c:strCache>
                <c:ptCount val="5"/>
                <c:pt idx="0">
                  <c:v>Fall 2016</c:v>
                </c:pt>
                <c:pt idx="1">
                  <c:v>Fall 2017</c:v>
                </c:pt>
                <c:pt idx="2">
                  <c:v>Fall 2018</c:v>
                </c:pt>
                <c:pt idx="3">
                  <c:v>Fall 2019</c:v>
                </c:pt>
                <c:pt idx="4">
                  <c:v>Fall 2020</c:v>
                </c:pt>
              </c:strCache>
            </c:strRef>
          </c:cat>
          <c:val>
            <c:numRef>
              <c:f>'InOut of state'!$R$7:$V$7</c:f>
              <c:numCache>
                <c:formatCode>General</c:formatCode>
                <c:ptCount val="5"/>
                <c:pt idx="0">
                  <c:v>102</c:v>
                </c:pt>
                <c:pt idx="1">
                  <c:v>142</c:v>
                </c:pt>
                <c:pt idx="2">
                  <c:v>248</c:v>
                </c:pt>
                <c:pt idx="3">
                  <c:v>356</c:v>
                </c:pt>
                <c:pt idx="4">
                  <c:v>392</c:v>
                </c:pt>
              </c:numCache>
            </c:numRef>
          </c:val>
          <c:extLst>
            <c:ext xmlns:c16="http://schemas.microsoft.com/office/drawing/2014/chart" uri="{C3380CC4-5D6E-409C-BE32-E72D297353CC}">
              <c16:uniqueId val="{00000001-75BC-417E-A7E0-20160ECA4F5E}"/>
            </c:ext>
          </c:extLst>
        </c:ser>
        <c:dLbls>
          <c:dLblPos val="inEnd"/>
          <c:showLegendKey val="0"/>
          <c:showVal val="1"/>
          <c:showCatName val="0"/>
          <c:showSerName val="0"/>
          <c:showPercent val="0"/>
          <c:showBubbleSize val="0"/>
        </c:dLbls>
        <c:gapWidth val="65"/>
        <c:axId val="985212735"/>
        <c:axId val="873599023"/>
      </c:barChart>
      <c:catAx>
        <c:axId val="98521273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1" i="0" u="none" strike="noStrike" kern="1200" cap="all" baseline="0">
                <a:solidFill>
                  <a:srgbClr val="000000"/>
                </a:solidFill>
                <a:latin typeface="+mn-lt"/>
                <a:ea typeface="+mn-ea"/>
                <a:cs typeface="+mn-cs"/>
              </a:defRPr>
            </a:pPr>
            <a:endParaRPr lang="en-US"/>
          </a:p>
        </c:txPr>
        <c:crossAx val="873599023"/>
        <c:crosses val="autoZero"/>
        <c:auto val="1"/>
        <c:lblAlgn val="ctr"/>
        <c:lblOffset val="100"/>
        <c:noMultiLvlLbl val="0"/>
      </c:catAx>
      <c:valAx>
        <c:axId val="87359902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en-US" sz="1200" dirty="0"/>
                  <a:t>Headcount</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985212735"/>
        <c:crosses val="autoZero"/>
        <c:crossBetween val="between"/>
      </c:valAx>
      <c:spPr>
        <a:noFill/>
        <a:ln>
          <a:noFill/>
        </a:ln>
        <a:effectLst/>
      </c:spPr>
    </c:plotArea>
    <c:legend>
      <c:legendPos val="b"/>
      <c:layout>
        <c:manualLayout>
          <c:xMode val="edge"/>
          <c:yMode val="edge"/>
          <c:x val="0.1948989633049843"/>
          <c:y val="0.94042423894119931"/>
          <c:w val="0.42240510286198429"/>
          <c:h val="3.885385180045834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w="9525" cap="flat" cmpd="sng" algn="ctr">
      <a:noFill/>
      <a:round/>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200" b="1" i="0" baseline="0" dirty="0">
                <a:solidFill>
                  <a:schemeClr val="tx1"/>
                </a:solidFill>
                <a:effectLst/>
              </a:rPr>
              <a:t>Nevada vs Out of State Student</a:t>
            </a:r>
            <a:br>
              <a:rPr lang="en-US" sz="1200" b="1" i="0" baseline="0" dirty="0">
                <a:solidFill>
                  <a:schemeClr val="tx1"/>
                </a:solidFill>
                <a:effectLst/>
              </a:rPr>
            </a:br>
            <a:r>
              <a:rPr lang="en-US" sz="1200" b="1" i="0" baseline="0" dirty="0">
                <a:solidFill>
                  <a:schemeClr val="tx1"/>
                </a:solidFill>
                <a:effectLst/>
              </a:rPr>
              <a:t>Fall 2020</a:t>
            </a:r>
            <a:endParaRPr lang="en-US" sz="1200" dirty="0">
              <a:solidFill>
                <a:schemeClr val="tx1"/>
              </a:solidFill>
              <a:effectLst/>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explosion val="3"/>
            <c:spPr>
              <a:solidFill>
                <a:srgbClr val="E2AC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4C9-47DD-ADF8-646808D03838}"/>
              </c:ext>
            </c:extLst>
          </c:dPt>
          <c:dPt>
            <c:idx val="1"/>
            <c:bubble3D val="0"/>
            <c:spPr>
              <a:solidFill>
                <a:srgbClr val="004F7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4C9-47DD-ADF8-646808D0383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'InOut of state'!$Q$11:$Q$12</c:f>
              <c:strCache>
                <c:ptCount val="2"/>
                <c:pt idx="0">
                  <c:v>Nevada Student</c:v>
                </c:pt>
                <c:pt idx="1">
                  <c:v>Outside Nevada</c:v>
                </c:pt>
              </c:strCache>
            </c:strRef>
          </c:cat>
          <c:val>
            <c:numRef>
              <c:f>'InOut of state'!$V$11:$V$12</c:f>
              <c:numCache>
                <c:formatCode>0.0%</c:formatCode>
                <c:ptCount val="2"/>
                <c:pt idx="0">
                  <c:v>0.89987228607918268</c:v>
                </c:pt>
                <c:pt idx="1">
                  <c:v>0.10012771392081737</c:v>
                </c:pt>
              </c:numCache>
            </c:numRef>
          </c:val>
          <c:extLst>
            <c:ext xmlns:c16="http://schemas.microsoft.com/office/drawing/2014/chart" uri="{C3380CC4-5D6E-409C-BE32-E72D297353CC}">
              <c16:uniqueId val="{00000004-14C9-47DD-ADF8-646808D0383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26077697734591687"/>
          <c:y val="0.93431221383899932"/>
          <c:w val="0.65870585990580965"/>
          <c:h val="5.3100976196310629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r>
              <a:rPr lang="en-US" dirty="0"/>
              <a:t>Fall Semester Headcount</a:t>
            </a:r>
          </a:p>
        </c:rich>
      </c:tx>
      <c:overlay val="0"/>
      <c:spPr>
        <a:noFill/>
        <a:ln>
          <a:noFill/>
        </a:ln>
        <a:effectLst/>
      </c:spPr>
      <c:txPr>
        <a:bodyPr rot="0" spcFirstLastPara="1" vertOverflow="ellipsis" vert="horz" wrap="square" anchor="ctr" anchorCtr="1"/>
        <a:lstStyle/>
        <a:p>
          <a:pPr>
            <a:defRPr sz="2128" b="1" i="0" u="none" strike="noStrike" kern="1200" spc="100" baseline="0">
              <a:ln>
                <a:noFill/>
              </a:ln>
              <a:no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88681102362209E-2"/>
          <c:y val="7.5657480314960626E-2"/>
          <c:w val="0.92513631889763792"/>
          <c:h val="0.77587839020122484"/>
        </c:manualLayout>
      </c:layout>
      <c:bar3DChart>
        <c:barDir val="col"/>
        <c:grouping val="stacked"/>
        <c:varyColors val="0"/>
        <c:dLbls>
          <c:showLegendKey val="0"/>
          <c:showVal val="1"/>
          <c:showCatName val="0"/>
          <c:showSerName val="0"/>
          <c:showPercent val="0"/>
          <c:showBubbleSize val="0"/>
        </c:dLbls>
        <c:gapWidth val="150"/>
        <c:shape val="box"/>
        <c:axId val="375177024"/>
        <c:axId val="499786208"/>
        <c:axId val="0"/>
      </c:bar3DChart>
      <c:catAx>
        <c:axId val="37517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499786208"/>
        <c:crosses val="autoZero"/>
        <c:auto val="1"/>
        <c:lblAlgn val="ctr"/>
        <c:lblOffset val="100"/>
        <c:noMultiLvlLbl val="0"/>
      </c:catAx>
      <c:valAx>
        <c:axId val="49978620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noFill/>
                <a:latin typeface="+mn-lt"/>
                <a:ea typeface="+mn-ea"/>
                <a:cs typeface="+mn-cs"/>
              </a:defRPr>
            </a:pPr>
            <a:endParaRPr lang="en-US"/>
          </a:p>
        </c:txPr>
        <c:crossAx val="3751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a:noFill/>
    </a:ln>
    <a:effectLst/>
  </c:spPr>
  <c:txPr>
    <a:bodyPr/>
    <a:lstStyle/>
    <a:p>
      <a:pPr>
        <a:defRPr>
          <a:ln>
            <a:noFill/>
          </a:ln>
          <a:no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Arial Black" panose="020B0A04020102020204" pitchFamily="34" charset="0"/>
                <a:ea typeface="+mn-ea"/>
                <a:cs typeface="+mn-cs"/>
              </a:defRPr>
            </a:pPr>
            <a:r>
              <a:rPr lang="en-US" sz="1800" b="1" i="0" cap="all" baseline="0" dirty="0">
                <a:solidFill>
                  <a:schemeClr val="bg1"/>
                </a:solidFill>
                <a:effectLst/>
                <a:latin typeface="Arial Black" panose="020B0A04020102020204" pitchFamily="34" charset="0"/>
              </a:rPr>
              <a:t>GBC Fall HEADCOUNT &amp; FTE Trends </a:t>
            </a:r>
            <a:endParaRPr lang="en-US" dirty="0">
              <a:solidFill>
                <a:schemeClr val="bg1"/>
              </a:solidFill>
              <a:effectLst/>
              <a:latin typeface="Arial Black" panose="020B0A040201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Arial Black" panose="020B0A04020102020204" pitchFamily="34" charset="0"/>
              <a:ea typeface="+mn-ea"/>
              <a:cs typeface="+mn-cs"/>
            </a:defRPr>
          </a:pPr>
          <a:endParaRPr lang="en-US"/>
        </a:p>
      </c:txPr>
    </c:title>
    <c:autoTitleDeleted val="0"/>
    <c:plotArea>
      <c:layout/>
      <c:barChart>
        <c:barDir val="col"/>
        <c:grouping val="clustered"/>
        <c:varyColors val="0"/>
        <c:ser>
          <c:idx val="0"/>
          <c:order val="0"/>
          <c:tx>
            <c:strRef>
              <c:f>Headcount!$W$42</c:f>
              <c:strCache>
                <c:ptCount val="1"/>
                <c:pt idx="0">
                  <c:v>Headcount</c:v>
                </c:pt>
              </c:strCache>
            </c:strRef>
          </c:tx>
          <c:spPr>
            <a:gradFill>
              <a:gsLst>
                <a:gs pos="0">
                  <a:schemeClr val="bg1"/>
                </a:gs>
                <a:gs pos="35000">
                  <a:schemeClr val="bg1"/>
                </a:gs>
                <a:gs pos="100000">
                  <a:srgbClr val="E2AC00"/>
                </a:gs>
              </a:gsLst>
              <a:path path="circle">
                <a:fillToRect l="50000" t="-80000" r="50000" b="180000"/>
              </a:path>
            </a:gradFill>
            <a:ln w="15875">
              <a:solidFill>
                <a:srgbClr val="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Headcount!$U$43:$U$47</c:f>
              <c:strCache>
                <c:ptCount val="5"/>
                <c:pt idx="0">
                  <c:v>Fall 2016</c:v>
                </c:pt>
                <c:pt idx="1">
                  <c:v>Fall 2017</c:v>
                </c:pt>
                <c:pt idx="2">
                  <c:v>Fall 2018</c:v>
                </c:pt>
                <c:pt idx="3">
                  <c:v>Fall 2019</c:v>
                </c:pt>
                <c:pt idx="4">
                  <c:v>Fall 2020</c:v>
                </c:pt>
              </c:strCache>
            </c:strRef>
          </c:cat>
          <c:val>
            <c:numRef>
              <c:f>Headcount!$W$43:$W$47</c:f>
              <c:numCache>
                <c:formatCode>General</c:formatCode>
                <c:ptCount val="5"/>
                <c:pt idx="0">
                  <c:v>3396</c:v>
                </c:pt>
                <c:pt idx="1">
                  <c:v>3244</c:v>
                </c:pt>
                <c:pt idx="2">
                  <c:v>3451</c:v>
                </c:pt>
                <c:pt idx="3">
                  <c:v>3852</c:v>
                </c:pt>
                <c:pt idx="4">
                  <c:v>3772</c:v>
                </c:pt>
              </c:numCache>
            </c:numRef>
          </c:val>
          <c:extLst>
            <c:ext xmlns:c16="http://schemas.microsoft.com/office/drawing/2014/chart" uri="{C3380CC4-5D6E-409C-BE32-E72D297353CC}">
              <c16:uniqueId val="{00000001-C21C-42A9-A3B1-A9C8ACA5AB05}"/>
            </c:ext>
          </c:extLst>
        </c:ser>
        <c:ser>
          <c:idx val="1"/>
          <c:order val="1"/>
          <c:tx>
            <c:strRef>
              <c:f>Headcount!$V$42</c:f>
              <c:strCache>
                <c:ptCount val="1"/>
                <c:pt idx="0">
                  <c:v>FTE</c:v>
                </c:pt>
              </c:strCache>
            </c:strRef>
          </c:tx>
          <c:spPr>
            <a:gradFill>
              <a:gsLst>
                <a:gs pos="0">
                  <a:schemeClr val="accent1">
                    <a:lumMod val="5000"/>
                    <a:lumOff val="95000"/>
                  </a:schemeClr>
                </a:gs>
                <a:gs pos="74000">
                  <a:srgbClr val="004F71"/>
                </a:gs>
                <a:gs pos="83000">
                  <a:srgbClr val="004F71"/>
                </a:gs>
                <a:gs pos="90000">
                  <a:srgbClr val="004F71"/>
                </a:gs>
              </a:gsLst>
              <a:lin ang="5400000" scaled="1"/>
            </a:gradFill>
            <a:ln w="15875">
              <a:solidFill>
                <a:srgbClr val="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Headcount!$U$43:$U$47</c:f>
              <c:strCache>
                <c:ptCount val="5"/>
                <c:pt idx="0">
                  <c:v>Fall 2016</c:v>
                </c:pt>
                <c:pt idx="1">
                  <c:v>Fall 2017</c:v>
                </c:pt>
                <c:pt idx="2">
                  <c:v>Fall 2018</c:v>
                </c:pt>
                <c:pt idx="3">
                  <c:v>Fall 2019</c:v>
                </c:pt>
                <c:pt idx="4">
                  <c:v>Fall 2020</c:v>
                </c:pt>
              </c:strCache>
            </c:strRef>
          </c:cat>
          <c:val>
            <c:numRef>
              <c:f>Headcount!$V$43:$V$47</c:f>
              <c:numCache>
                <c:formatCode>General</c:formatCode>
                <c:ptCount val="5"/>
                <c:pt idx="0">
                  <c:v>1919</c:v>
                </c:pt>
                <c:pt idx="1">
                  <c:v>1809.6</c:v>
                </c:pt>
                <c:pt idx="2">
                  <c:v>2083.23</c:v>
                </c:pt>
                <c:pt idx="3">
                  <c:v>2260.46</c:v>
                </c:pt>
                <c:pt idx="4">
                  <c:v>2384.7399999999998</c:v>
                </c:pt>
              </c:numCache>
            </c:numRef>
          </c:val>
          <c:extLst>
            <c:ext xmlns:c16="http://schemas.microsoft.com/office/drawing/2014/chart" uri="{C3380CC4-5D6E-409C-BE32-E72D297353CC}">
              <c16:uniqueId val="{00000003-C21C-42A9-A3B1-A9C8ACA5AB05}"/>
            </c:ext>
          </c:extLst>
        </c:ser>
        <c:dLbls>
          <c:showLegendKey val="0"/>
          <c:showVal val="0"/>
          <c:showCatName val="0"/>
          <c:showSerName val="0"/>
          <c:showPercent val="0"/>
          <c:showBubbleSize val="0"/>
        </c:dLbls>
        <c:gapWidth val="219"/>
        <c:overlap val="-27"/>
        <c:axId val="1092696352"/>
        <c:axId val="698626784"/>
      </c:barChart>
      <c:catAx>
        <c:axId val="109269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698626784"/>
        <c:crosses val="autoZero"/>
        <c:auto val="1"/>
        <c:lblAlgn val="ctr"/>
        <c:lblOffset val="100"/>
        <c:noMultiLvlLbl val="0"/>
      </c:catAx>
      <c:valAx>
        <c:axId val="698626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092696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6FA287"/>
    </a:solidFill>
    <a:ln w="9525" cap="flat" cmpd="sng" algn="ctr">
      <a:no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bg1"/>
                </a:solidFill>
                <a:latin typeface="Arial Black" panose="020B0A04020102020204" pitchFamily="34" charset="0"/>
                <a:ea typeface="+mn-ea"/>
                <a:cs typeface="+mn-cs"/>
              </a:defRPr>
            </a:pPr>
            <a:r>
              <a:rPr lang="en-US" dirty="0">
                <a:solidFill>
                  <a:schemeClr val="bg1"/>
                </a:solidFill>
                <a:latin typeface="Arial Black" panose="020B0A04020102020204" pitchFamily="34" charset="0"/>
              </a:rPr>
              <a:t>GBC Fall Full-Time &amp; Part-Time Headcount Trends </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bg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1321254244367937"/>
          <c:y val="0.1515270402246231"/>
          <c:w val="0.85064786461877451"/>
          <c:h val="0.65842881526153285"/>
        </c:manualLayout>
      </c:layout>
      <c:barChart>
        <c:barDir val="col"/>
        <c:grouping val="clustered"/>
        <c:varyColors val="0"/>
        <c:ser>
          <c:idx val="0"/>
          <c:order val="0"/>
          <c:tx>
            <c:strRef>
              <c:f>'FT Headcount'!$W$1</c:f>
              <c:strCache>
                <c:ptCount val="1"/>
                <c:pt idx="0">
                  <c:v>Part Time</c:v>
                </c:pt>
              </c:strCache>
            </c:strRef>
          </c:tx>
          <c:spPr>
            <a:gradFill>
              <a:gsLst>
                <a:gs pos="0">
                  <a:schemeClr val="bg1"/>
                </a:gs>
                <a:gs pos="35000">
                  <a:schemeClr val="bg1"/>
                </a:gs>
                <a:gs pos="100000">
                  <a:srgbClr val="E2AC00"/>
                </a:gs>
              </a:gsLst>
              <a:path path="circle">
                <a:fillToRect l="50000" t="-80000" r="50000" b="180000"/>
              </a:path>
            </a:gradFill>
            <a:ln w="15875">
              <a:solidFill>
                <a:srgbClr val="000000"/>
              </a:solidFill>
            </a:ln>
            <a:effectLst/>
          </c:spPr>
          <c:invertIfNegative val="0"/>
          <c:dLbls>
            <c:dLbl>
              <c:idx val="1"/>
              <c:layout>
                <c:manualLayout>
                  <c:x val="0"/>
                  <c:y val="-3.2945736434108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B8-4A8B-84A7-D46C28F838F6}"/>
                </c:ext>
              </c:extLst>
            </c:dLbl>
            <c:dLbl>
              <c:idx val="2"/>
              <c:layout>
                <c:manualLayout>
                  <c:x val="-2.1875854525567405E-3"/>
                  <c:y val="-1.7441860465116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92-405C-A3FD-1CD11D36C79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25400" cap="rnd">
                <a:solidFill>
                  <a:srgbClr val="FFFFFF"/>
                </a:solidFill>
                <a:prstDash val="sysDot"/>
              </a:ln>
              <a:effectLst/>
            </c:spPr>
            <c:trendlineType val="linear"/>
            <c:dispRSqr val="0"/>
            <c:dispEq val="0"/>
          </c:trendline>
          <c:cat>
            <c:strRef>
              <c:f>'FT Headcount'!$U$6:$U$10</c:f>
              <c:strCache>
                <c:ptCount val="5"/>
                <c:pt idx="0">
                  <c:v>Fall 2016</c:v>
                </c:pt>
                <c:pt idx="1">
                  <c:v>Fall 2017</c:v>
                </c:pt>
                <c:pt idx="2">
                  <c:v>Fall 2018</c:v>
                </c:pt>
                <c:pt idx="3">
                  <c:v>Fall 2019</c:v>
                </c:pt>
                <c:pt idx="4">
                  <c:v>Fall 2020</c:v>
                </c:pt>
              </c:strCache>
            </c:strRef>
          </c:cat>
          <c:val>
            <c:numRef>
              <c:f>'FT Headcount'!$W$6:$W$10</c:f>
              <c:numCache>
                <c:formatCode>General</c:formatCode>
                <c:ptCount val="5"/>
                <c:pt idx="0">
                  <c:v>2478</c:v>
                </c:pt>
                <c:pt idx="1">
                  <c:v>2418</c:v>
                </c:pt>
                <c:pt idx="2">
                  <c:v>2512</c:v>
                </c:pt>
                <c:pt idx="3">
                  <c:v>2830</c:v>
                </c:pt>
                <c:pt idx="4">
                  <c:v>2710</c:v>
                </c:pt>
              </c:numCache>
            </c:numRef>
          </c:val>
          <c:extLst>
            <c:ext xmlns:c16="http://schemas.microsoft.com/office/drawing/2014/chart" uri="{C3380CC4-5D6E-409C-BE32-E72D297353CC}">
              <c16:uniqueId val="{00000001-5F8C-449B-B757-5A3BF68BEB91}"/>
            </c:ext>
          </c:extLst>
        </c:ser>
        <c:ser>
          <c:idx val="1"/>
          <c:order val="1"/>
          <c:tx>
            <c:strRef>
              <c:f>'FT Headcount'!$V$1</c:f>
              <c:strCache>
                <c:ptCount val="1"/>
                <c:pt idx="0">
                  <c:v>Full Time</c:v>
                </c:pt>
              </c:strCache>
            </c:strRef>
          </c:tx>
          <c:spPr>
            <a:gradFill>
              <a:gsLst>
                <a:gs pos="0">
                  <a:schemeClr val="bg1"/>
                </a:gs>
                <a:gs pos="35000">
                  <a:schemeClr val="bg1"/>
                </a:gs>
                <a:gs pos="100000">
                  <a:srgbClr val="004F71"/>
                </a:gs>
              </a:gsLst>
              <a:path path="circle">
                <a:fillToRect l="50000" t="-80000" r="50000" b="180000"/>
              </a:path>
            </a:gradFill>
            <a:ln w="15875">
              <a:solidFill>
                <a:srgbClr val="000000"/>
              </a:solidFill>
            </a:ln>
            <a:effectLst/>
          </c:spPr>
          <c:invertIfNegative val="0"/>
          <c:dLbls>
            <c:dLbl>
              <c:idx val="1"/>
              <c:layout>
                <c:manualLayout>
                  <c:x val="-4.010526999737225E-17"/>
                  <c:y val="-2.13178294573643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B8-4A8B-84A7-D46C28F838F6}"/>
                </c:ext>
              </c:extLst>
            </c:dLbl>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25400" cap="rnd">
                <a:solidFill>
                  <a:srgbClr val="004F71"/>
                </a:solidFill>
                <a:prstDash val="sysDot"/>
              </a:ln>
              <a:effectLst/>
            </c:spPr>
            <c:trendlineType val="linear"/>
            <c:dispRSqr val="0"/>
            <c:dispEq val="0"/>
          </c:trendline>
          <c:cat>
            <c:strRef>
              <c:f>'FT Headcount'!$U$6:$U$10</c:f>
              <c:strCache>
                <c:ptCount val="5"/>
                <c:pt idx="0">
                  <c:v>Fall 2016</c:v>
                </c:pt>
                <c:pt idx="1">
                  <c:v>Fall 2017</c:v>
                </c:pt>
                <c:pt idx="2">
                  <c:v>Fall 2018</c:v>
                </c:pt>
                <c:pt idx="3">
                  <c:v>Fall 2019</c:v>
                </c:pt>
                <c:pt idx="4">
                  <c:v>Fall 2020</c:v>
                </c:pt>
              </c:strCache>
            </c:strRef>
          </c:cat>
          <c:val>
            <c:numRef>
              <c:f>'FT Headcount'!$V$6:$V$10</c:f>
              <c:numCache>
                <c:formatCode>General</c:formatCode>
                <c:ptCount val="5"/>
                <c:pt idx="0">
                  <c:v>918</c:v>
                </c:pt>
                <c:pt idx="1">
                  <c:v>826</c:v>
                </c:pt>
                <c:pt idx="2">
                  <c:v>939</c:v>
                </c:pt>
                <c:pt idx="3">
                  <c:v>1022</c:v>
                </c:pt>
                <c:pt idx="4">
                  <c:v>1062</c:v>
                </c:pt>
              </c:numCache>
            </c:numRef>
          </c:val>
          <c:extLst>
            <c:ext xmlns:c16="http://schemas.microsoft.com/office/drawing/2014/chart" uri="{C3380CC4-5D6E-409C-BE32-E72D297353CC}">
              <c16:uniqueId val="{00000003-5F8C-449B-B757-5A3BF68BEB91}"/>
            </c:ext>
          </c:extLst>
        </c:ser>
        <c:dLbls>
          <c:showLegendKey val="0"/>
          <c:showVal val="0"/>
          <c:showCatName val="0"/>
          <c:showSerName val="0"/>
          <c:showPercent val="0"/>
          <c:showBubbleSize val="0"/>
        </c:dLbls>
        <c:gapWidth val="150"/>
        <c:axId val="598795960"/>
        <c:axId val="598794976"/>
      </c:barChart>
      <c:catAx>
        <c:axId val="598795960"/>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dirty="0">
                    <a:solidFill>
                      <a:sysClr val="windowText" lastClr="000000"/>
                    </a:solidFill>
                  </a:rPr>
                  <a:t>Fall Semester</a:t>
                </a:r>
              </a:p>
            </c:rich>
          </c:tx>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598794976"/>
        <c:crosses val="autoZero"/>
        <c:auto val="1"/>
        <c:lblAlgn val="ctr"/>
        <c:lblOffset val="100"/>
        <c:noMultiLvlLbl val="0"/>
      </c:catAx>
      <c:valAx>
        <c:axId val="598794976"/>
        <c:scaling>
          <c:orientation val="minMax"/>
          <c:max val="3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598795960"/>
        <c:crosses val="autoZero"/>
        <c:crossBetween val="between"/>
      </c:valAx>
      <c:spPr>
        <a:noFill/>
        <a:ln>
          <a:noFill/>
        </a:ln>
        <a:effectLst/>
      </c:spPr>
    </c:plotArea>
    <c:plotVisOnly val="1"/>
    <c:dispBlanksAs val="gap"/>
    <c:showDLblsOverMax val="0"/>
  </c:chart>
  <c:spPr>
    <a:solidFill>
      <a:srgbClr val="6FA287"/>
    </a:solidFill>
    <a:ln w="9525" cap="flat" cmpd="sng" algn="ctr">
      <a:noFill/>
      <a:round/>
    </a:ln>
    <a:effectLst/>
  </c:spPr>
  <c:txPr>
    <a:bodyPr/>
    <a:lstStyle/>
    <a:p>
      <a:pPr>
        <a:defRPr sz="1200">
          <a:latin typeface="+mn-lt"/>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4194839056492947"/>
          <c:y val="0.13041578026778822"/>
          <c:w val="0.67786623741829111"/>
          <c:h val="0.7470020790973948"/>
        </c:manualLayout>
      </c:layout>
      <c:pieChart>
        <c:varyColors val="1"/>
        <c:ser>
          <c:idx val="0"/>
          <c:order val="0"/>
          <c:tx>
            <c:strRef>
              <c:f>'Race Ethnicity'!$W$50</c:f>
              <c:strCache>
                <c:ptCount val="1"/>
                <c:pt idx="0">
                  <c:v>Fall 2020</c:v>
                </c:pt>
              </c:strCache>
            </c:strRef>
          </c:tx>
          <c:explosion val="1"/>
          <c:dPt>
            <c:idx val="0"/>
            <c:bubble3D val="0"/>
            <c:spPr>
              <a:solidFill>
                <a:srgbClr val="004F71"/>
              </a:solidFill>
              <a:ln w="19050">
                <a:solidFill>
                  <a:schemeClr val="lt1"/>
                </a:solidFill>
              </a:ln>
              <a:effectLst/>
            </c:spPr>
            <c:extLst>
              <c:ext xmlns:c16="http://schemas.microsoft.com/office/drawing/2014/chart" uri="{C3380CC4-5D6E-409C-BE32-E72D297353CC}">
                <c16:uniqueId val="{00000001-8959-4772-B451-2BC6E8A00BED}"/>
              </c:ext>
            </c:extLst>
          </c:dPt>
          <c:dPt>
            <c:idx val="1"/>
            <c:bubble3D val="0"/>
            <c:spPr>
              <a:solidFill>
                <a:srgbClr val="6FA287"/>
              </a:solidFill>
              <a:ln w="19050">
                <a:solidFill>
                  <a:schemeClr val="lt1"/>
                </a:solidFill>
              </a:ln>
              <a:effectLst/>
            </c:spPr>
            <c:extLst>
              <c:ext xmlns:c16="http://schemas.microsoft.com/office/drawing/2014/chart" uri="{C3380CC4-5D6E-409C-BE32-E72D297353CC}">
                <c16:uniqueId val="{00000003-8959-4772-B451-2BC6E8A00BED}"/>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8959-4772-B451-2BC6E8A00BED}"/>
              </c:ext>
            </c:extLst>
          </c:dPt>
          <c:dPt>
            <c:idx val="3"/>
            <c:bubble3D val="0"/>
            <c:spPr>
              <a:solidFill>
                <a:srgbClr val="006747"/>
              </a:solidFill>
              <a:ln w="19050">
                <a:solidFill>
                  <a:schemeClr val="lt1"/>
                </a:solidFill>
              </a:ln>
              <a:effectLst/>
            </c:spPr>
            <c:extLst>
              <c:ext xmlns:c16="http://schemas.microsoft.com/office/drawing/2014/chart" uri="{C3380CC4-5D6E-409C-BE32-E72D297353CC}">
                <c16:uniqueId val="{00000007-8959-4772-B451-2BC6E8A00BED}"/>
              </c:ext>
            </c:extLst>
          </c:dPt>
          <c:dPt>
            <c:idx val="4"/>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9-8959-4772-B451-2BC6E8A00BED}"/>
              </c:ext>
            </c:extLst>
          </c:dPt>
          <c:dPt>
            <c:idx val="5"/>
            <c:bubble3D val="0"/>
            <c:spPr>
              <a:solidFill>
                <a:schemeClr val="accent6">
                  <a:tint val="65000"/>
                </a:schemeClr>
              </a:solidFill>
              <a:ln w="19050">
                <a:solidFill>
                  <a:schemeClr val="lt1"/>
                </a:solidFill>
              </a:ln>
              <a:effectLst/>
            </c:spPr>
            <c:extLst>
              <c:ext xmlns:c16="http://schemas.microsoft.com/office/drawing/2014/chart" uri="{C3380CC4-5D6E-409C-BE32-E72D297353CC}">
                <c16:uniqueId val="{0000000B-8959-4772-B451-2BC6E8A00BED}"/>
              </c:ext>
            </c:extLst>
          </c:dPt>
          <c:dPt>
            <c:idx val="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D-8959-4772-B451-2BC6E8A00BED}"/>
              </c:ext>
            </c:extLst>
          </c:dPt>
          <c:dLbls>
            <c:dLbl>
              <c:idx val="0"/>
              <c:layout>
                <c:manualLayout>
                  <c:x val="-0.17528746018932412"/>
                  <c:y val="0.14690781233555236"/>
                </c:manualLayout>
              </c:layout>
              <c:tx>
                <c:rich>
                  <a:bodyPr/>
                  <a:lstStyle/>
                  <a:p>
                    <a:fld id="{C340E9D5-2157-47A5-8693-9122A6A450C7}" type="CATEGORYNAME">
                      <a:rPr lang="en-US" smtClean="0"/>
                      <a:pPr/>
                      <a:t>[CATEGORY NAME]</a:t>
                    </a:fld>
                    <a:r>
                      <a:rPr lang="en-US" dirty="0"/>
                      <a:t>/Latinx</a:t>
                    </a:r>
                    <a:r>
                      <a:rPr lang="en-US" baseline="0" dirty="0"/>
                      <a:t>, </a:t>
                    </a:r>
                    <a:fld id="{77C39971-7D2D-415E-ACD3-8C73281FB6D3}"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959-4772-B451-2BC6E8A00BED}"/>
                </c:ext>
              </c:extLst>
            </c:dLbl>
            <c:dLbl>
              <c:idx val="3"/>
              <c:layout>
                <c:manualLayout>
                  <c:x val="-0.13532614318582803"/>
                  <c:y val="-5.45134933209788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959-4772-B451-2BC6E8A00BED}"/>
                </c:ext>
              </c:extLst>
            </c:dLbl>
            <c:dLbl>
              <c:idx val="4"/>
              <c:layout>
                <c:manualLayout>
                  <c:x val="3.2762942457105725E-2"/>
                  <c:y val="1.523686116316646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959-4772-B451-2BC6E8A00BED}"/>
                </c:ext>
              </c:extLst>
            </c:dLbl>
            <c:dLbl>
              <c:idx val="5"/>
              <c:layout>
                <c:manualLayout>
                  <c:x val="4.0317922596029322E-2"/>
                  <c:y val="0.1002769617700187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959-4772-B451-2BC6E8A00BED}"/>
                </c:ext>
              </c:extLst>
            </c:dLbl>
            <c:dLbl>
              <c:idx val="6"/>
              <c:layout>
                <c:manualLayout>
                  <c:x val="0.14209523533208265"/>
                  <c:y val="-4.68769652718646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959-4772-B451-2BC6E8A00BED}"/>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'Race Ethnicity'!$V$51:$V$57</c:f>
              <c:strCache>
                <c:ptCount val="7"/>
                <c:pt idx="0">
                  <c:v>Hispanic</c:v>
                </c:pt>
                <c:pt idx="1">
                  <c:v>American Indian/Alaskan Native</c:v>
                </c:pt>
                <c:pt idx="2">
                  <c:v>Asian</c:v>
                </c:pt>
                <c:pt idx="3">
                  <c:v>Black</c:v>
                </c:pt>
                <c:pt idx="4">
                  <c:v>Native Hawaiian/Pacific Islander</c:v>
                </c:pt>
                <c:pt idx="5">
                  <c:v>Two Ethnicities or More</c:v>
                </c:pt>
                <c:pt idx="6">
                  <c:v>White</c:v>
                </c:pt>
              </c:strCache>
            </c:strRef>
          </c:cat>
          <c:val>
            <c:numRef>
              <c:f>'Race Ethnicity'!$W$51:$W$57</c:f>
              <c:numCache>
                <c:formatCode>0%</c:formatCode>
                <c:ptCount val="7"/>
                <c:pt idx="0">
                  <c:v>0.20625662778366913</c:v>
                </c:pt>
                <c:pt idx="1">
                  <c:v>2.1739130434782608E-2</c:v>
                </c:pt>
                <c:pt idx="2">
                  <c:v>3.2078472958642627E-2</c:v>
                </c:pt>
                <c:pt idx="3">
                  <c:v>5.9650053022269355E-2</c:v>
                </c:pt>
                <c:pt idx="4">
                  <c:v>8.7486744432661717E-3</c:v>
                </c:pt>
                <c:pt idx="5">
                  <c:v>4.2152704135737011E-2</c:v>
                </c:pt>
                <c:pt idx="6">
                  <c:v>0.57423117709437965</c:v>
                </c:pt>
              </c:numCache>
            </c:numRef>
          </c:val>
          <c:extLst>
            <c:ext xmlns:c16="http://schemas.microsoft.com/office/drawing/2014/chart" uri="{C3380CC4-5D6E-409C-BE32-E72D297353CC}">
              <c16:uniqueId val="{0000000E-8959-4772-B451-2BC6E8A00B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w="9525" cap="flat" cmpd="sng" algn="ctr">
      <a:no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1327282006415864E-2"/>
          <c:y val="9.8028762029746266E-2"/>
          <c:w val="0.93880185427514251"/>
          <c:h val="0.79466353164187808"/>
        </c:manualLayout>
      </c:layout>
      <c:bar3DChart>
        <c:barDir val="col"/>
        <c:grouping val="stacked"/>
        <c:varyColors val="0"/>
        <c:ser>
          <c:idx val="9"/>
          <c:order val="0"/>
          <c:tx>
            <c:strRef>
              <c:f>'Chairman Geddes Request (2)'!$U$56</c:f>
              <c:strCache>
                <c:ptCount val="1"/>
                <c:pt idx="0">
                  <c:v>White</c:v>
                </c:pt>
              </c:strCache>
            </c:strRef>
          </c:tx>
          <c:spPr>
            <a:solidFill>
              <a:schemeClr val="accent3">
                <a:lumMod val="60000"/>
                <a:lumOff val="40000"/>
              </a:schemeClr>
            </a:solidFill>
            <a:ln>
              <a:noFill/>
            </a:ln>
            <a:effectLst/>
            <a:sp3d/>
          </c:spPr>
          <c:invertIfNegative val="0"/>
          <c:dLbls>
            <c:spPr>
              <a:solidFill>
                <a:schemeClr val="bg1"/>
              </a:solid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'Race Ethnicity'!$X$14:$AB$14</c:f>
              <c:numCache>
                <c:formatCode>General</c:formatCode>
                <c:ptCount val="5"/>
                <c:pt idx="0">
                  <c:v>2016</c:v>
                </c:pt>
                <c:pt idx="1">
                  <c:v>2017</c:v>
                </c:pt>
                <c:pt idx="2">
                  <c:v>2018</c:v>
                </c:pt>
                <c:pt idx="3">
                  <c:v>2019</c:v>
                </c:pt>
                <c:pt idx="4">
                  <c:v>2020</c:v>
                </c:pt>
              </c:numCache>
            </c:numRef>
          </c:cat>
          <c:val>
            <c:numRef>
              <c:f>'Chairman Geddes Request (2)'!$W$56:$AA$56</c:f>
              <c:numCache>
                <c:formatCode>0%</c:formatCode>
                <c:ptCount val="5"/>
                <c:pt idx="0">
                  <c:v>0.63574793875147229</c:v>
                </c:pt>
                <c:pt idx="1">
                  <c:v>0.62022194821208387</c:v>
                </c:pt>
                <c:pt idx="2">
                  <c:v>0.58765575195595476</c:v>
                </c:pt>
                <c:pt idx="3">
                  <c:v>0.57658359293873318</c:v>
                </c:pt>
                <c:pt idx="4">
                  <c:v>0.57423117709437965</c:v>
                </c:pt>
              </c:numCache>
            </c:numRef>
          </c:val>
          <c:extLst>
            <c:ext xmlns:c16="http://schemas.microsoft.com/office/drawing/2014/chart" uri="{C3380CC4-5D6E-409C-BE32-E72D297353CC}">
              <c16:uniqueId val="{00000000-09A0-4CF4-A5F8-1E70393281C3}"/>
            </c:ext>
          </c:extLst>
        </c:ser>
        <c:ser>
          <c:idx val="0"/>
          <c:order val="1"/>
          <c:tx>
            <c:strRef>
              <c:f>'Race Ethnicity'!$V$21</c:f>
              <c:strCache>
                <c:ptCount val="1"/>
                <c:pt idx="0">
                  <c:v>Minority</c:v>
                </c:pt>
              </c:strCache>
            </c:strRef>
          </c:tx>
          <c:spPr>
            <a:solidFill>
              <a:schemeClr val="accent1">
                <a:lumMod val="75000"/>
              </a:schemeClr>
            </a:solidFill>
            <a:ln>
              <a:noFill/>
            </a:ln>
            <a:effectLst/>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'Race Ethnicity'!$X$14:$AB$14</c:f>
              <c:numCache>
                <c:formatCode>General</c:formatCode>
                <c:ptCount val="5"/>
                <c:pt idx="0">
                  <c:v>2016</c:v>
                </c:pt>
                <c:pt idx="1">
                  <c:v>2017</c:v>
                </c:pt>
                <c:pt idx="2">
                  <c:v>2018</c:v>
                </c:pt>
                <c:pt idx="3">
                  <c:v>2019</c:v>
                </c:pt>
                <c:pt idx="4">
                  <c:v>2020</c:v>
                </c:pt>
              </c:numCache>
            </c:numRef>
          </c:cat>
          <c:val>
            <c:numRef>
              <c:f>'Race Ethnicity'!$X$21:$AB$21</c:f>
              <c:numCache>
                <c:formatCode>0%</c:formatCode>
                <c:ptCount val="5"/>
                <c:pt idx="0">
                  <c:v>0.30094228504122494</c:v>
                </c:pt>
                <c:pt idx="1">
                  <c:v>0.32120838471023427</c:v>
                </c:pt>
                <c:pt idx="2">
                  <c:v>0.35699797160243407</c:v>
                </c:pt>
                <c:pt idx="3">
                  <c:v>0.35981308411214952</c:v>
                </c:pt>
                <c:pt idx="4">
                  <c:v>0.37062566277836689</c:v>
                </c:pt>
              </c:numCache>
            </c:numRef>
          </c:val>
          <c:extLst>
            <c:ext xmlns:c16="http://schemas.microsoft.com/office/drawing/2014/chart" uri="{C3380CC4-5D6E-409C-BE32-E72D297353CC}">
              <c16:uniqueId val="{00000001-09A0-4CF4-A5F8-1E70393281C3}"/>
            </c:ext>
          </c:extLst>
        </c:ser>
        <c:ser>
          <c:idx val="2"/>
          <c:order val="3"/>
          <c:tx>
            <c:strRef>
              <c:f>'Race Ethnicity'!$V$24</c:f>
              <c:strCache>
                <c:ptCount val="1"/>
                <c:pt idx="0">
                  <c:v>Unknown</c:v>
                </c:pt>
              </c:strCache>
            </c:strRef>
          </c:tx>
          <c:spPr>
            <a:solidFill>
              <a:schemeClr val="accent4"/>
            </a:solidFill>
            <a:ln>
              <a:noFill/>
            </a:ln>
            <a:effectLst/>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'Race Ethnicity'!$X$24:$AB$24</c:f>
              <c:numCache>
                <c:formatCode>0%</c:formatCode>
                <c:ptCount val="5"/>
                <c:pt idx="0">
                  <c:v>6.3015312131919909E-2</c:v>
                </c:pt>
                <c:pt idx="1">
                  <c:v>5.8261405672009867E-2</c:v>
                </c:pt>
                <c:pt idx="2">
                  <c:v>5.5056505360764993E-2</c:v>
                </c:pt>
                <c:pt idx="3">
                  <c:v>6.3343717549325024E-2</c:v>
                </c:pt>
                <c:pt idx="4">
                  <c:v>5.4878048780487805E-2</c:v>
                </c:pt>
              </c:numCache>
            </c:numRef>
          </c:val>
          <c:extLst>
            <c:ext xmlns:c16="http://schemas.microsoft.com/office/drawing/2014/chart" uri="{C3380CC4-5D6E-409C-BE32-E72D297353CC}">
              <c16:uniqueId val="{00000002-09A0-4CF4-A5F8-1E70393281C3}"/>
            </c:ext>
          </c:extLst>
        </c:ser>
        <c:dLbls>
          <c:showLegendKey val="0"/>
          <c:showVal val="1"/>
          <c:showCatName val="0"/>
          <c:showSerName val="0"/>
          <c:showPercent val="0"/>
          <c:showBubbleSize val="0"/>
        </c:dLbls>
        <c:gapWidth val="150"/>
        <c:shape val="box"/>
        <c:axId val="810500840"/>
        <c:axId val="810492968"/>
        <c:axId val="0"/>
        <c:extLst>
          <c:ext xmlns:c15="http://schemas.microsoft.com/office/drawing/2012/chart" uri="{02D57815-91ED-43cb-92C2-25804820EDAC}">
            <c15:filteredBarSeries>
              <c15:ser>
                <c:idx val="1"/>
                <c:order val="2"/>
                <c:tx>
                  <c:strRef>
                    <c:extLst>
                      <c:ext uri="{02D57815-91ED-43cb-92C2-25804820EDAC}">
                        <c15:formulaRef>
                          <c15:sqref>'Race Ethnicity'!$V$23</c15:sqref>
                        </c15:formulaRef>
                      </c:ext>
                    </c:extLst>
                    <c:strCache>
                      <c:ptCount val="1"/>
                      <c:pt idx="0">
                        <c:v>Non-Resident Alien</c:v>
                      </c:pt>
                    </c:strCache>
                  </c:strRef>
                </c:tx>
                <c:spPr>
                  <a:solidFill>
                    <a:schemeClr val="accent5"/>
                  </a:solidFill>
                  <a:ln>
                    <a:noFill/>
                  </a:ln>
                  <a:effectLst/>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'Race Ethnicity'!$X$23:$AB$23</c15:sqref>
                        </c15:formulaRef>
                      </c:ext>
                    </c:extLst>
                    <c:numCache>
                      <c:formatCode>0%</c:formatCode>
                      <c:ptCount val="5"/>
                      <c:pt idx="0">
                        <c:v>2.9446407538280328E-4</c:v>
                      </c:pt>
                      <c:pt idx="1">
                        <c:v>3.0826140567200987E-4</c:v>
                      </c:pt>
                      <c:pt idx="2">
                        <c:v>2.8977108084613158E-4</c:v>
                      </c:pt>
                      <c:pt idx="3">
                        <c:v>2.5960539979231567E-4</c:v>
                      </c:pt>
                      <c:pt idx="4">
                        <c:v>2.651113467656416E-4</c:v>
                      </c:pt>
                    </c:numCache>
                  </c:numRef>
                </c:val>
                <c:extLst>
                  <c:ext xmlns:c16="http://schemas.microsoft.com/office/drawing/2014/chart" uri="{C3380CC4-5D6E-409C-BE32-E72D297353CC}">
                    <c16:uniqueId val="{00000003-09A0-4CF4-A5F8-1E70393281C3}"/>
                  </c:ext>
                </c:extLst>
              </c15:ser>
            </c15:filteredBarSeries>
          </c:ext>
        </c:extLst>
      </c:bar3DChart>
      <c:catAx>
        <c:axId val="8105008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810492968"/>
        <c:crosses val="autoZero"/>
        <c:auto val="1"/>
        <c:lblAlgn val="ctr"/>
        <c:lblOffset val="100"/>
        <c:noMultiLvlLbl val="0"/>
      </c:catAx>
      <c:valAx>
        <c:axId val="810492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810500840"/>
        <c:crosses val="autoZero"/>
        <c:crossBetween val="between"/>
      </c:valAx>
      <c:spPr>
        <a:noFill/>
        <a:ln>
          <a:noFill/>
        </a:ln>
        <a:effectLst/>
      </c:spPr>
    </c:plotArea>
    <c:legend>
      <c:legendPos val="b"/>
      <c:layout>
        <c:manualLayout>
          <c:xMode val="edge"/>
          <c:yMode val="edge"/>
          <c:x val="0.26244149168853892"/>
          <c:y val="0.94453721930592005"/>
          <c:w val="0.43972368037328668"/>
          <c:h val="4.7461905803441236E-2"/>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w="9525" cap="flat" cmpd="sng" algn="ctr">
      <a:noFill/>
      <a:round/>
    </a:ln>
    <a:effectLst/>
  </c:spPr>
  <c:txPr>
    <a:bodyPr/>
    <a:lstStyle/>
    <a:p>
      <a:pPr>
        <a:defRPr sz="1200"/>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1259360985113748"/>
          <c:y val="0.101024783387362"/>
          <c:w val="0.787406419311376"/>
          <c:h val="0.78349157118635482"/>
        </c:manualLayout>
      </c:layout>
      <c:ofPieChart>
        <c:ofPieType val="bar"/>
        <c:varyColors val="1"/>
        <c:ser>
          <c:idx val="0"/>
          <c:order val="0"/>
          <c:tx>
            <c:strRef>
              <c:f>Gender!$U$38</c:f>
              <c:strCache>
                <c:ptCount val="1"/>
              </c:strCache>
            </c:strRef>
          </c:tx>
          <c:dPt>
            <c:idx val="0"/>
            <c:bubble3D val="0"/>
            <c:spPr>
              <a:solidFill>
                <a:srgbClr val="E2AC00"/>
              </a:solidFill>
              <a:ln w="19050">
                <a:solidFill>
                  <a:schemeClr val="lt1"/>
                </a:solidFill>
              </a:ln>
              <a:effectLst/>
            </c:spPr>
            <c:extLst>
              <c:ext xmlns:c16="http://schemas.microsoft.com/office/drawing/2014/chart" uri="{C3380CC4-5D6E-409C-BE32-E72D297353CC}">
                <c16:uniqueId val="{00000001-D490-4E17-B8FF-8174E9562F9D}"/>
              </c:ext>
            </c:extLst>
          </c:dPt>
          <c:dPt>
            <c:idx val="1"/>
            <c:bubble3D val="0"/>
            <c:spPr>
              <a:noFill/>
              <a:ln w="19050">
                <a:noFill/>
              </a:ln>
              <a:effectLst/>
            </c:spPr>
            <c:extLst>
              <c:ext xmlns:c16="http://schemas.microsoft.com/office/drawing/2014/chart" uri="{C3380CC4-5D6E-409C-BE32-E72D297353CC}">
                <c16:uniqueId val="{00000003-D490-4E17-B8FF-8174E9562F9D}"/>
              </c:ext>
            </c:extLst>
          </c:dPt>
          <c:dPt>
            <c:idx val="2"/>
            <c:bubble3D val="0"/>
            <c:spPr>
              <a:solidFill>
                <a:srgbClr val="004F71"/>
              </a:solidFill>
              <a:ln w="19050">
                <a:solidFill>
                  <a:schemeClr val="lt1"/>
                </a:solidFill>
              </a:ln>
              <a:effectLst/>
            </c:spPr>
            <c:extLst>
              <c:ext xmlns:c16="http://schemas.microsoft.com/office/drawing/2014/chart" uri="{C3380CC4-5D6E-409C-BE32-E72D297353CC}">
                <c16:uniqueId val="{00000005-D490-4E17-B8FF-8174E9562F9D}"/>
              </c:ext>
            </c:extLst>
          </c:dPt>
          <c:dLbls>
            <c:dLbl>
              <c:idx val="0"/>
              <c:layout>
                <c:manualLayout>
                  <c:x val="0.14249239915191103"/>
                  <c:y val="-1.5524939776680464E-2"/>
                </c:manualLayout>
              </c:layout>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490-4E17-B8FF-8174E9562F9D}"/>
                </c:ext>
              </c:extLst>
            </c:dLbl>
            <c:dLbl>
              <c:idx val="1"/>
              <c:layout>
                <c:manualLayout>
                  <c:x val="-0.41723450536845824"/>
                  <c:y val="-1.86299277320165E-2"/>
                </c:manualLayout>
              </c:layout>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490-4E17-B8FF-8174E9562F9D}"/>
                </c:ext>
              </c:extLst>
            </c:dLbl>
            <c:dLbl>
              <c:idx val="2"/>
              <c:delete val="1"/>
              <c:extLst>
                <c:ext xmlns:c15="http://schemas.microsoft.com/office/drawing/2012/chart" uri="{CE6537A1-D6FC-4f65-9D91-7224C49458BB}"/>
                <c:ext xmlns:c16="http://schemas.microsoft.com/office/drawing/2014/chart" uri="{C3380CC4-5D6E-409C-BE32-E72D297353CC}">
                  <c16:uniqueId val="{00000005-D490-4E17-B8FF-8174E9562F9D}"/>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Gender!$V$37:$W$37</c:f>
              <c:strCache>
                <c:ptCount val="2"/>
                <c:pt idx="0">
                  <c:v>Male</c:v>
                </c:pt>
                <c:pt idx="1">
                  <c:v>Female</c:v>
                </c:pt>
              </c:strCache>
            </c:strRef>
          </c:cat>
          <c:val>
            <c:numRef>
              <c:f>Gender!$V$38:$W$38</c:f>
              <c:numCache>
                <c:formatCode>0%</c:formatCode>
                <c:ptCount val="2"/>
                <c:pt idx="0">
                  <c:v>0.33669141039236478</c:v>
                </c:pt>
                <c:pt idx="1">
                  <c:v>0.66330858960763517</c:v>
                </c:pt>
              </c:numCache>
            </c:numRef>
          </c:val>
          <c:extLst>
            <c:ext xmlns:c16="http://schemas.microsoft.com/office/drawing/2014/chart" uri="{C3380CC4-5D6E-409C-BE32-E72D297353CC}">
              <c16:uniqueId val="{00000006-D490-4E17-B8FF-8174E9562F9D}"/>
            </c:ext>
          </c:extLst>
        </c:ser>
        <c:dLbls>
          <c:dLblPos val="outEnd"/>
          <c:showLegendKey val="0"/>
          <c:showVal val="0"/>
          <c:showCatName val="1"/>
          <c:showSerName val="0"/>
          <c:showPercent val="1"/>
          <c:showBubbleSize val="0"/>
          <c:showLeaderLines val="0"/>
        </c:dLbls>
        <c:gapWidth val="150"/>
        <c:secondPieSize val="75"/>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6FA287"/>
    </a:solidFill>
    <a:ln w="9525" cap="flat" cmpd="sng" algn="ctr">
      <a:noFill/>
      <a:round/>
    </a:ln>
    <a:effectLst/>
  </c:spPr>
  <c:txPr>
    <a:bodyPr/>
    <a:lstStyle/>
    <a:p>
      <a:pPr>
        <a:defRPr sz="1200" b="1"/>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99200961948727E-2"/>
          <c:y val="4.665234626302641E-2"/>
          <c:w val="0.91740071358267716"/>
          <c:h val="0.76748654235442038"/>
        </c:manualLayout>
      </c:layout>
      <c:barChart>
        <c:barDir val="col"/>
        <c:grouping val="clustered"/>
        <c:varyColors val="0"/>
        <c:ser>
          <c:idx val="0"/>
          <c:order val="0"/>
          <c:tx>
            <c:strRef>
              <c:f>Sheet1!$B$1</c:f>
              <c:strCache>
                <c:ptCount val="1"/>
                <c:pt idx="0">
                  <c:v>Femaie</c:v>
                </c:pt>
              </c:strCache>
            </c:strRef>
          </c:tx>
          <c:spPr>
            <a:gradFill flip="none" rotWithShape="1">
              <a:gsLst>
                <a:gs pos="0">
                  <a:schemeClr val="accent4">
                    <a:lumMod val="40000"/>
                    <a:lumOff val="60000"/>
                  </a:schemeClr>
                </a:gs>
                <a:gs pos="46000">
                  <a:schemeClr val="accent4">
                    <a:lumMod val="95000"/>
                    <a:lumOff val="5000"/>
                  </a:schemeClr>
                </a:gs>
                <a:gs pos="100000">
                  <a:schemeClr val="bg1"/>
                </a:gs>
              </a:gsLst>
              <a:path path="circle">
                <a:fillToRect l="50000" t="130000" r="50000" b="-30000"/>
              </a:path>
              <a:tileRect/>
            </a:gradFill>
            <a:ln>
              <a:noFill/>
            </a:ln>
            <a:effectLst/>
            <a:scene3d>
              <a:camera prst="orthographicFront"/>
              <a:lightRig rig="threePt" dir="t"/>
            </a:scene3d>
            <a:sp3d>
              <a:bevelT/>
            </a:sp3d>
          </c:spPr>
          <c:invertIfNegative val="0"/>
          <c:dPt>
            <c:idx val="0"/>
            <c:invertIfNegative val="0"/>
            <c:bubble3D val="0"/>
            <c:spPr>
              <a:gradFill flip="none" rotWithShape="1">
                <a:gsLst>
                  <a:gs pos="0">
                    <a:schemeClr val="accent4">
                      <a:lumMod val="40000"/>
                      <a:lumOff val="60000"/>
                    </a:schemeClr>
                  </a:gs>
                  <a:gs pos="46000">
                    <a:schemeClr val="accent4">
                      <a:lumMod val="95000"/>
                      <a:lumOff val="5000"/>
                    </a:schemeClr>
                  </a:gs>
                  <a:gs pos="100000">
                    <a:schemeClr val="bg1"/>
                  </a:gs>
                </a:gsLst>
                <a:path path="circle">
                  <a:fillToRect l="50000" t="130000" r="50000" b="-30000"/>
                </a:path>
                <a:tileRect/>
              </a:gradFill>
              <a:ln>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3-73C4-4E04-8512-73B987EF6359}"/>
              </c:ext>
            </c:extLst>
          </c:dPt>
          <c:dPt>
            <c:idx val="1"/>
            <c:invertIfNegative val="0"/>
            <c:bubble3D val="0"/>
            <c:spPr>
              <a:gradFill flip="none" rotWithShape="1">
                <a:gsLst>
                  <a:gs pos="0">
                    <a:schemeClr val="accent4">
                      <a:lumMod val="40000"/>
                      <a:lumOff val="60000"/>
                    </a:schemeClr>
                  </a:gs>
                  <a:gs pos="46000">
                    <a:schemeClr val="accent4">
                      <a:lumMod val="95000"/>
                      <a:lumOff val="5000"/>
                    </a:schemeClr>
                  </a:gs>
                  <a:gs pos="100000">
                    <a:schemeClr val="bg1"/>
                  </a:gs>
                </a:gsLst>
                <a:path path="circle">
                  <a:fillToRect l="50000" t="130000" r="50000" b="-30000"/>
                </a:path>
                <a:tileRect/>
              </a:gradFill>
              <a:ln>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2-56CD-4F85-8B6E-E135DBB3B68B}"/>
              </c:ext>
            </c:extLst>
          </c:dPt>
          <c:dPt>
            <c:idx val="2"/>
            <c:invertIfNegative val="0"/>
            <c:bubble3D val="0"/>
            <c:spPr>
              <a:gradFill flip="none" rotWithShape="1">
                <a:gsLst>
                  <a:gs pos="0">
                    <a:schemeClr val="accent4">
                      <a:lumMod val="40000"/>
                      <a:lumOff val="60000"/>
                    </a:schemeClr>
                  </a:gs>
                  <a:gs pos="46000">
                    <a:schemeClr val="accent4">
                      <a:lumMod val="95000"/>
                      <a:lumOff val="5000"/>
                    </a:schemeClr>
                  </a:gs>
                  <a:gs pos="100000">
                    <a:schemeClr val="bg1"/>
                  </a:gs>
                </a:gsLst>
                <a:path path="circle">
                  <a:fillToRect l="50000" t="130000" r="50000" b="-30000"/>
                </a:path>
                <a:tileRect/>
              </a:gradFill>
              <a:ln>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3-56CD-4F85-8B6E-E135DBB3B68B}"/>
              </c:ext>
            </c:extLst>
          </c:dPt>
          <c:dPt>
            <c:idx val="3"/>
            <c:invertIfNegative val="0"/>
            <c:bubble3D val="0"/>
            <c:spPr>
              <a:gradFill flip="none" rotWithShape="1">
                <a:gsLst>
                  <a:gs pos="0">
                    <a:schemeClr val="accent4">
                      <a:lumMod val="40000"/>
                      <a:lumOff val="60000"/>
                    </a:schemeClr>
                  </a:gs>
                  <a:gs pos="46000">
                    <a:schemeClr val="accent4">
                      <a:lumMod val="95000"/>
                      <a:lumOff val="5000"/>
                    </a:schemeClr>
                  </a:gs>
                  <a:gs pos="100000">
                    <a:schemeClr val="bg1"/>
                  </a:gs>
                </a:gsLst>
                <a:path path="circle">
                  <a:fillToRect l="50000" t="130000" r="50000" b="-30000"/>
                </a:path>
                <a:tileRect/>
              </a:gradFill>
              <a:ln>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4-56CD-4F85-8B6E-E135DBB3B68B}"/>
              </c:ext>
            </c:extLst>
          </c:dPt>
          <c:dPt>
            <c:idx val="4"/>
            <c:invertIfNegative val="0"/>
            <c:bubble3D val="0"/>
            <c:spPr>
              <a:gradFill flip="none" rotWithShape="1">
                <a:gsLst>
                  <a:gs pos="0">
                    <a:schemeClr val="accent4">
                      <a:lumMod val="40000"/>
                      <a:lumOff val="60000"/>
                    </a:schemeClr>
                  </a:gs>
                  <a:gs pos="46000">
                    <a:schemeClr val="accent4">
                      <a:lumMod val="95000"/>
                      <a:lumOff val="5000"/>
                    </a:schemeClr>
                  </a:gs>
                  <a:gs pos="100000">
                    <a:schemeClr val="bg1"/>
                  </a:gs>
                </a:gsLst>
                <a:path path="circle">
                  <a:fillToRect l="50000" t="130000" r="50000" b="-30000"/>
                </a:path>
                <a:tileRect/>
              </a:gradFill>
              <a:ln>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5-56CD-4F85-8B6E-E135DBB3B68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Fall 2016</c:v>
                </c:pt>
                <c:pt idx="1">
                  <c:v>Fall 2017</c:v>
                </c:pt>
                <c:pt idx="2">
                  <c:v>Fall 2018</c:v>
                </c:pt>
                <c:pt idx="3">
                  <c:v>Fall 2019</c:v>
                </c:pt>
                <c:pt idx="4">
                  <c:v>Fall 2020</c:v>
                </c:pt>
              </c:strCache>
            </c:strRef>
          </c:cat>
          <c:val>
            <c:numRef>
              <c:f>Sheet1!$B$2:$B$6</c:f>
              <c:numCache>
                <c:formatCode>0</c:formatCode>
                <c:ptCount val="5"/>
                <c:pt idx="0">
                  <c:v>2214</c:v>
                </c:pt>
                <c:pt idx="1">
                  <c:v>2128</c:v>
                </c:pt>
                <c:pt idx="2">
                  <c:v>2274</c:v>
                </c:pt>
                <c:pt idx="3">
                  <c:v>2487</c:v>
                </c:pt>
                <c:pt idx="4">
                  <c:v>2502</c:v>
                </c:pt>
              </c:numCache>
            </c:numRef>
          </c:val>
          <c:extLst>
            <c:ext xmlns:c16="http://schemas.microsoft.com/office/drawing/2014/chart" uri="{C3380CC4-5D6E-409C-BE32-E72D297353CC}">
              <c16:uniqueId val="{00000000-1E83-452F-AA0F-41582231E722}"/>
            </c:ext>
          </c:extLst>
        </c:ser>
        <c:ser>
          <c:idx val="1"/>
          <c:order val="1"/>
          <c:tx>
            <c:strRef>
              <c:f>Sheet1!$C$1</c:f>
              <c:strCache>
                <c:ptCount val="1"/>
                <c:pt idx="0">
                  <c:v>Male</c:v>
                </c:pt>
              </c:strCache>
            </c:strRef>
          </c:tx>
          <c:spPr>
            <a:gradFill flip="none" rotWithShape="1">
              <a:gsLst>
                <a:gs pos="0">
                  <a:srgbClr val="004F71"/>
                </a:gs>
                <a:gs pos="50000">
                  <a:srgbClr val="004F71"/>
                </a:gs>
                <a:gs pos="100000">
                  <a:srgbClr val="FFFFFF"/>
                </a:gs>
              </a:gsLst>
              <a:path path="circle">
                <a:fillToRect t="100000" r="100000"/>
              </a:path>
              <a:tileRect l="-100000" b="-100000"/>
            </a:gradFill>
            <a:ln>
              <a:solidFill>
                <a:schemeClr val="tx1"/>
              </a:solidFill>
            </a:ln>
            <a:effectLst/>
            <a:scene3d>
              <a:camera prst="orthographicFront"/>
              <a:lightRig rig="threePt" dir="t"/>
            </a:scene3d>
            <a:sp3d>
              <a:bevelB prst="angle"/>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Fall 2016</c:v>
                </c:pt>
                <c:pt idx="1">
                  <c:v>Fall 2017</c:v>
                </c:pt>
                <c:pt idx="2">
                  <c:v>Fall 2018</c:v>
                </c:pt>
                <c:pt idx="3">
                  <c:v>Fall 2019</c:v>
                </c:pt>
                <c:pt idx="4">
                  <c:v>Fall 2020</c:v>
                </c:pt>
              </c:strCache>
            </c:strRef>
          </c:cat>
          <c:val>
            <c:numRef>
              <c:f>Sheet1!$C$2:$C$6</c:f>
              <c:numCache>
                <c:formatCode>0</c:formatCode>
                <c:ptCount val="5"/>
                <c:pt idx="0">
                  <c:v>1182</c:v>
                </c:pt>
                <c:pt idx="1">
                  <c:v>1116</c:v>
                </c:pt>
                <c:pt idx="2">
                  <c:v>1177</c:v>
                </c:pt>
                <c:pt idx="3">
                  <c:v>1365</c:v>
                </c:pt>
                <c:pt idx="4">
                  <c:v>1270</c:v>
                </c:pt>
              </c:numCache>
            </c:numRef>
          </c:val>
          <c:extLst>
            <c:ext xmlns:c16="http://schemas.microsoft.com/office/drawing/2014/chart" uri="{C3380CC4-5D6E-409C-BE32-E72D297353CC}">
              <c16:uniqueId val="{00000001-73C4-4E04-8512-73B987EF6359}"/>
            </c:ext>
          </c:extLst>
        </c:ser>
        <c:dLbls>
          <c:showLegendKey val="0"/>
          <c:showVal val="0"/>
          <c:showCatName val="0"/>
          <c:showSerName val="0"/>
          <c:showPercent val="0"/>
          <c:showBubbleSize val="0"/>
        </c:dLbls>
        <c:gapWidth val="219"/>
        <c:axId val="770048720"/>
        <c:axId val="775676352"/>
      </c:barChart>
      <c:catAx>
        <c:axId val="770048720"/>
        <c:scaling>
          <c:orientation val="minMax"/>
        </c:scaling>
        <c:delete val="0"/>
        <c:axPos val="b"/>
        <c:title>
          <c:tx>
            <c:rich>
              <a:bodyPr rot="0" spcFirstLastPara="1" vertOverflow="ellipsis" vert="horz" wrap="square" anchor="ctr" anchorCtr="1"/>
              <a:lstStyle/>
              <a:p>
                <a:pPr>
                  <a:defRPr sz="1330" b="1" i="0" u="none" strike="noStrike" kern="1200" baseline="0">
                    <a:solidFill>
                      <a:srgbClr val="000000"/>
                    </a:solidFill>
                    <a:latin typeface="+mn-lt"/>
                    <a:ea typeface="+mn-ea"/>
                    <a:cs typeface="+mn-cs"/>
                  </a:defRPr>
                </a:pPr>
                <a:r>
                  <a:rPr lang="en-US" b="1" dirty="0">
                    <a:solidFill>
                      <a:srgbClr val="000000"/>
                    </a:solidFill>
                  </a:rPr>
                  <a:t>Fall Semester</a:t>
                </a:r>
              </a:p>
            </c:rich>
          </c:tx>
          <c:layout>
            <c:manualLayout>
              <c:xMode val="edge"/>
              <c:yMode val="edge"/>
              <c:x val="0.48251571728514747"/>
              <c:y val="0.88565457437083328"/>
            </c:manualLayout>
          </c:layout>
          <c:overlay val="0"/>
          <c:spPr>
            <a:noFill/>
            <a:ln>
              <a:noFill/>
            </a:ln>
            <a:effectLst/>
          </c:spPr>
          <c:txPr>
            <a:bodyPr rot="0" spcFirstLastPara="1" vertOverflow="ellipsis" vert="horz" wrap="square" anchor="ctr" anchorCtr="1"/>
            <a:lstStyle/>
            <a:p>
              <a:pPr>
                <a:defRPr sz="1330"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crossAx val="775676352"/>
        <c:crosses val="autoZero"/>
        <c:auto val="1"/>
        <c:lblAlgn val="ctr"/>
        <c:lblOffset val="100"/>
        <c:noMultiLvlLbl val="0"/>
      </c:catAx>
      <c:valAx>
        <c:axId val="775676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US" b="1" dirty="0">
                    <a:solidFill>
                      <a:schemeClr val="tx1"/>
                    </a:solidFill>
                  </a:rPr>
                  <a:t> </a:t>
                </a:r>
                <a:r>
                  <a:rPr lang="en-US" sz="1400" b="1" dirty="0">
                    <a:solidFill>
                      <a:schemeClr val="tx1"/>
                    </a:solidFill>
                  </a:rPr>
                  <a:t>Headcount</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crossAx val="770048720"/>
        <c:crosses val="autoZero"/>
        <c:crossBetween val="between"/>
      </c:valAx>
      <c:spPr>
        <a:noFill/>
        <a:ln>
          <a:noFill/>
        </a:ln>
        <a:effectLst/>
      </c:spPr>
    </c:plotArea>
    <c:legend>
      <c:legendPos val="b"/>
      <c:layout>
        <c:manualLayout>
          <c:xMode val="edge"/>
          <c:yMode val="edge"/>
          <c:x val="0.24943846021162577"/>
          <c:y val="0.88414640600763705"/>
          <c:w val="0.15666918460449542"/>
          <c:h val="3.9869890372068555E-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6">
  <a:schemeClr val="accent6"/>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6.xml.rels><?xml version="1.0" encoding="UTF-8" standalone="yes"?>
<Relationships xmlns="http://schemas.openxmlformats.org/package/2006/relationships"><Relationship Id="rId1" Type="http://schemas.openxmlformats.org/officeDocument/2006/relationships/image" Target="../media/image1.png"/></Relationships>
</file>

<file path=ppt/drawings/_rels/drawing19.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07/relationships/hdphoto" Target="../media/hdphoto2.wdp"/><Relationship Id="rId1" Type="http://schemas.openxmlformats.org/officeDocument/2006/relationships/image" Target="../media/image19.png"/></Relationships>
</file>

<file path=ppt/drawings/_rels/drawing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image" Target="../media/image1.png"/></Relationships>
</file>

<file path=ppt/drawings/_rels/drawing22.xml.rels><?xml version="1.0" encoding="UTF-8" standalone="yes"?>
<Relationships xmlns="http://schemas.openxmlformats.org/package/2006/relationships"><Relationship Id="rId1" Type="http://schemas.openxmlformats.org/officeDocument/2006/relationships/image" Target="../media/image25.jpeg"/></Relationships>
</file>

<file path=ppt/drawings/_rels/drawing3.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0.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drawing1.xml><?xml version="1.0" encoding="utf-8"?>
<c:userShapes xmlns:c="http://schemas.openxmlformats.org/drawingml/2006/chart">
  <cdr:relSizeAnchor xmlns:cdr="http://schemas.openxmlformats.org/drawingml/2006/chartDrawing">
    <cdr:from>
      <cdr:x>0.10737</cdr:x>
      <cdr:y>0.33619</cdr:y>
    </cdr:from>
    <cdr:to>
      <cdr:x>0.89263</cdr:x>
      <cdr:y>0.71317</cdr:y>
    </cdr:to>
    <cdr:sp macro="" textlink="">
      <cdr:nvSpPr>
        <cdr:cNvPr id="9" name="Rectangle 8">
          <a:extLst xmlns:a="http://schemas.openxmlformats.org/drawingml/2006/main">
            <a:ext uri="{FF2B5EF4-FFF2-40B4-BE49-F238E27FC236}">
              <a16:creationId xmlns:a16="http://schemas.microsoft.com/office/drawing/2014/main" id="{7779C307-7DDD-4FEC-801C-9A29E201DB37}"/>
            </a:ext>
          </a:extLst>
        </cdr:cNvPr>
        <cdr:cNvSpPr/>
      </cdr:nvSpPr>
      <cdr:spPr>
        <a:xfrm xmlns:a="http://schemas.openxmlformats.org/drawingml/2006/main">
          <a:off x="1309007" y="2305615"/>
          <a:ext cx="9573985" cy="258532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63500"/>
        </a:effectLst>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5400" b="0" cap="none" spc="0" dirty="0">
              <a:ln w="0"/>
              <a:solidFill>
                <a:schemeClr val="bg1"/>
              </a:solidFill>
              <a:effectLst>
                <a:outerShdw blurRad="38100" dist="19050" dir="2700000" algn="tl" rotWithShape="0">
                  <a:schemeClr val="bg1">
                    <a:alpha val="40000"/>
                  </a:schemeClr>
                </a:outerShdw>
              </a:effectLst>
              <a:latin typeface="Arial Black" panose="020B0A04020102020204" pitchFamily="34" charset="0"/>
            </a:rPr>
            <a:t>Metrics Update</a:t>
          </a:r>
        </a:p>
        <a:p xmlns:a="http://schemas.openxmlformats.org/drawingml/2006/main">
          <a:pPr algn="ctr"/>
          <a:r>
            <a:rPr lang="en-US" sz="3600" dirty="0">
              <a:ln w="0"/>
              <a:solidFill>
                <a:schemeClr val="bg1"/>
              </a:solidFill>
              <a:effectLst>
                <a:outerShdw blurRad="38100" dist="19050" dir="2700000" algn="tl" rotWithShape="0">
                  <a:schemeClr val="bg1">
                    <a:alpha val="40000"/>
                  </a:schemeClr>
                </a:outerShdw>
              </a:effectLst>
              <a:latin typeface="Arial" panose="020B0604020202020204" pitchFamily="34" charset="0"/>
              <a:cs typeface="Arial" panose="020B0604020202020204" pitchFamily="34" charset="0"/>
            </a:rPr>
            <a:t>Nevada System of Higher Education</a:t>
          </a:r>
        </a:p>
        <a:p xmlns:a="http://schemas.openxmlformats.org/drawingml/2006/main">
          <a:pPr algn="ctr"/>
          <a:r>
            <a:rPr lang="en-US" sz="3600" b="0" cap="none" spc="0" dirty="0">
              <a:ln w="0"/>
              <a:solidFill>
                <a:schemeClr val="bg1"/>
              </a:solidFill>
              <a:effectLst>
                <a:outerShdw blurRad="38100" dist="19050" dir="2700000" algn="tl" rotWithShape="0">
                  <a:schemeClr val="bg1">
                    <a:alpha val="40000"/>
                  </a:schemeClr>
                </a:outerShdw>
              </a:effectLst>
              <a:latin typeface="Arial" panose="020B0604020202020204" pitchFamily="34" charset="0"/>
              <a:cs typeface="Arial" panose="020B0604020202020204" pitchFamily="34" charset="0"/>
            </a:rPr>
            <a:t>Board of Regents Presentation</a:t>
          </a:r>
        </a:p>
        <a:p xmlns:a="http://schemas.openxmlformats.org/drawingml/2006/main">
          <a:pPr algn="ctr"/>
          <a:r>
            <a:rPr lang="en-US" sz="3600" dirty="0">
              <a:ln w="0"/>
              <a:solidFill>
                <a:schemeClr val="bg1"/>
              </a:solidFill>
              <a:effectLst>
                <a:outerShdw blurRad="38100" dist="19050" dir="2700000" algn="tl" rotWithShape="0">
                  <a:schemeClr val="bg1">
                    <a:alpha val="40000"/>
                  </a:schemeClr>
                </a:outerShdw>
              </a:effectLst>
              <a:latin typeface="Arial" panose="020B0604020202020204" pitchFamily="34" charset="0"/>
              <a:cs typeface="Arial" panose="020B0604020202020204" pitchFamily="34" charset="0"/>
            </a:rPr>
            <a:t>April 16, 2021</a:t>
          </a:r>
        </a:p>
      </cdr:txBody>
    </cdr:sp>
  </cdr:relSizeAnchor>
  <cdr:relSizeAnchor xmlns:cdr="http://schemas.openxmlformats.org/drawingml/2006/chartDrawing">
    <cdr:from>
      <cdr:x>0.14894</cdr:x>
      <cdr:y>0.06609</cdr:y>
    </cdr:from>
    <cdr:to>
      <cdr:x>0.85106</cdr:x>
      <cdr:y>0.21419</cdr:y>
    </cdr:to>
    <cdr:sp macro="" textlink="">
      <cdr:nvSpPr>
        <cdr:cNvPr id="10" name="Rectangle 9">
          <a:extLst xmlns:a="http://schemas.openxmlformats.org/drawingml/2006/main">
            <a:ext uri="{FF2B5EF4-FFF2-40B4-BE49-F238E27FC236}">
              <a16:creationId xmlns:a16="http://schemas.microsoft.com/office/drawing/2014/main" id="{7779C307-7DDD-4FEC-801C-9A29E201DB37}"/>
            </a:ext>
          </a:extLst>
        </cdr:cNvPr>
        <cdr:cNvSpPr/>
      </cdr:nvSpPr>
      <cdr:spPr>
        <a:xfrm xmlns:a="http://schemas.openxmlformats.org/drawingml/2006/main">
          <a:off x="1815822" y="453251"/>
          <a:ext cx="8560357" cy="1015663"/>
        </a:xfrm>
        <a:prstGeom xmlns:a="http://schemas.openxmlformats.org/drawingml/2006/main" prst="rect">
          <a:avLst/>
        </a:prstGeom>
        <a:solidFill xmlns:a="http://schemas.openxmlformats.org/drawingml/2006/main">
          <a:srgbClr val="E2AC00">
            <a:alpha val="34118"/>
          </a:srgbClr>
        </a:solidFill>
        <a:ln xmlns:a="http://schemas.openxmlformats.org/drawingml/2006/main">
          <a:noFill/>
        </a:ln>
        <a:effectLst xmlns:a="http://schemas.openxmlformats.org/drawingml/2006/main">
          <a:softEdge rad="63500"/>
        </a:effectLst>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6000" b="0" cap="none" spc="0" dirty="0">
              <a:ln w="25400">
                <a:solidFill>
                  <a:schemeClr val="tx1"/>
                </a:solidFill>
              </a:ln>
              <a:solidFill>
                <a:schemeClr val="bg1"/>
              </a:solidFill>
              <a:effectLst>
                <a:outerShdw blurRad="38100" dist="19050" dir="2700000" algn="tl" rotWithShape="0">
                  <a:schemeClr val="bg1">
                    <a:alpha val="40000"/>
                  </a:schemeClr>
                </a:outerShdw>
              </a:effectLst>
              <a:latin typeface="Arial Black" panose="020B0A04020102020204" pitchFamily="34" charset="0"/>
            </a:rPr>
            <a:t>Great Basin College</a:t>
          </a:r>
        </a:p>
      </cdr:txBody>
    </cdr:sp>
  </cdr:relSizeAnchor>
  <cdr:relSizeAnchor xmlns:cdr="http://schemas.openxmlformats.org/drawingml/2006/chartDrawing">
    <cdr:from>
      <cdr:x>0.04286</cdr:x>
      <cdr:y>0.92873</cdr:y>
    </cdr:from>
    <cdr:to>
      <cdr:x>0.47624</cdr:x>
      <cdr:y>0.99605</cdr:y>
    </cdr:to>
    <cdr:sp macro="" textlink="">
      <cdr:nvSpPr>
        <cdr:cNvPr id="11" name="Rectangle 10">
          <a:extLst xmlns:a="http://schemas.openxmlformats.org/drawingml/2006/main">
            <a:ext uri="{FF2B5EF4-FFF2-40B4-BE49-F238E27FC236}">
              <a16:creationId xmlns:a16="http://schemas.microsoft.com/office/drawing/2014/main" id="{7779C307-7DDD-4FEC-801C-9A29E201DB37}"/>
            </a:ext>
          </a:extLst>
        </cdr:cNvPr>
        <cdr:cNvSpPr/>
      </cdr:nvSpPr>
      <cdr:spPr>
        <a:xfrm xmlns:a="http://schemas.openxmlformats.org/drawingml/2006/main">
          <a:off x="522515" y="6369230"/>
          <a:ext cx="5283819" cy="461665"/>
        </a:xfrm>
        <a:prstGeom xmlns:a="http://schemas.openxmlformats.org/drawingml/2006/main" prst="rect">
          <a:avLst/>
        </a:prstGeom>
        <a:solidFill xmlns:a="http://schemas.openxmlformats.org/drawingml/2006/main">
          <a:schemeClr val="tx1"/>
        </a:solidFill>
        <a:ln xmlns:a="http://schemas.openxmlformats.org/drawingml/2006/main">
          <a:noFill/>
        </a:ln>
        <a:effectLst xmlns:a="http://schemas.openxmlformats.org/drawingml/2006/main">
          <a:softEdge rad="63500"/>
        </a:effectLst>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0" i="1" cap="none" spc="0" dirty="0">
              <a:ln w="0"/>
              <a:solidFill>
                <a:schemeClr val="bg1"/>
              </a:solidFill>
              <a:effectLst>
                <a:outerShdw blurRad="38100" dist="19050" dir="2700000" algn="tl" rotWithShape="0">
                  <a:schemeClr val="bg1">
                    <a:alpha val="40000"/>
                  </a:schemeClr>
                </a:outerShdw>
              </a:effectLst>
              <a:latin typeface="Arial" panose="020B0604020202020204" pitchFamily="34" charset="0"/>
              <a:cs typeface="Arial" panose="020B0604020202020204" pitchFamily="34" charset="0"/>
            </a:rPr>
            <a:t>The Gold Standard in the Silver State</a:t>
          </a:r>
        </a:p>
      </cdr:txBody>
    </cdr:sp>
  </cdr:relSizeAnchor>
</c:userShapes>
</file>

<file path=ppt/drawings/drawing10.xml><?xml version="1.0" encoding="utf-8"?>
<c:userShapes xmlns:c="http://schemas.openxmlformats.org/drawingml/2006/chart">
  <cdr:relSizeAnchor xmlns:cdr="http://schemas.openxmlformats.org/drawingml/2006/chartDrawing">
    <cdr:from>
      <cdr:x>0.14091</cdr:x>
      <cdr:y>0.3805</cdr:y>
    </cdr:from>
    <cdr:to>
      <cdr:x>0.20988</cdr:x>
      <cdr:y>0.44629</cdr:y>
    </cdr:to>
    <cdr:sp macro="" textlink="">
      <cdr:nvSpPr>
        <cdr:cNvPr id="2" name="TextBox 1">
          <a:extLst xmlns:a="http://schemas.openxmlformats.org/drawingml/2006/main">
            <a:ext uri="{FF2B5EF4-FFF2-40B4-BE49-F238E27FC236}">
              <a16:creationId xmlns:a16="http://schemas.microsoft.com/office/drawing/2014/main" id="{285AF9DE-C9F8-4648-BB2D-E4540F71D901}"/>
            </a:ext>
          </a:extLst>
        </cdr:cNvPr>
        <cdr:cNvSpPr txBox="1"/>
      </cdr:nvSpPr>
      <cdr:spPr>
        <a:xfrm xmlns:a="http://schemas.openxmlformats.org/drawingml/2006/main">
          <a:off x="1628775" y="2440965"/>
          <a:ext cx="797169" cy="4220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0.32348</cdr:x>
      <cdr:y>0.3291</cdr:y>
    </cdr:from>
    <cdr:to>
      <cdr:x>0.38566</cdr:x>
      <cdr:y>0.39147</cdr:y>
    </cdr:to>
    <cdr:sp macro="" textlink="">
      <cdr:nvSpPr>
        <cdr:cNvPr id="3" name="TextBox 2">
          <a:extLst xmlns:a="http://schemas.openxmlformats.org/drawingml/2006/main">
            <a:ext uri="{FF2B5EF4-FFF2-40B4-BE49-F238E27FC236}">
              <a16:creationId xmlns:a16="http://schemas.microsoft.com/office/drawing/2014/main" id="{5569DD8D-EB63-48BE-980A-4B869FEFB740}"/>
            </a:ext>
          </a:extLst>
        </cdr:cNvPr>
        <cdr:cNvSpPr txBox="1"/>
      </cdr:nvSpPr>
      <cdr:spPr>
        <a:xfrm xmlns:a="http://schemas.openxmlformats.org/drawingml/2006/main">
          <a:off x="3738929" y="2111193"/>
          <a:ext cx="718771"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0.32855</cdr:x>
      <cdr:y>0.40021</cdr:y>
    </cdr:from>
    <cdr:to>
      <cdr:x>0.40056</cdr:x>
      <cdr:y>0.46258</cdr:y>
    </cdr:to>
    <cdr:sp macro="" textlink="">
      <cdr:nvSpPr>
        <cdr:cNvPr id="4" name="TextBox 3">
          <a:extLst xmlns:a="http://schemas.openxmlformats.org/drawingml/2006/main">
            <a:ext uri="{FF2B5EF4-FFF2-40B4-BE49-F238E27FC236}">
              <a16:creationId xmlns:a16="http://schemas.microsoft.com/office/drawing/2014/main" id="{58E495A2-37DA-49F2-8868-8A6CCAA03375}"/>
            </a:ext>
          </a:extLst>
        </cdr:cNvPr>
        <cdr:cNvSpPr txBox="1"/>
      </cdr:nvSpPr>
      <cdr:spPr>
        <a:xfrm xmlns:a="http://schemas.openxmlformats.org/drawingml/2006/main">
          <a:off x="3797544" y="2567396"/>
          <a:ext cx="832338"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0.51009</cdr:x>
      <cdr:y>0.22152</cdr:y>
    </cdr:from>
    <cdr:to>
      <cdr:x>0.58819</cdr:x>
      <cdr:y>0.30741</cdr:y>
    </cdr:to>
    <cdr:sp macro="" textlink="">
      <cdr:nvSpPr>
        <cdr:cNvPr id="5" name="TextBox 4">
          <a:extLst xmlns:a="http://schemas.openxmlformats.org/drawingml/2006/main">
            <a:ext uri="{FF2B5EF4-FFF2-40B4-BE49-F238E27FC236}">
              <a16:creationId xmlns:a16="http://schemas.microsoft.com/office/drawing/2014/main" id="{90FD9F70-EBAB-443E-9CBE-3F29B9D921EC}"/>
            </a:ext>
          </a:extLst>
        </cdr:cNvPr>
        <cdr:cNvSpPr txBox="1"/>
      </cdr:nvSpPr>
      <cdr:spPr>
        <a:xfrm xmlns:a="http://schemas.openxmlformats.org/drawingml/2006/main">
          <a:off x="5895974" y="1421056"/>
          <a:ext cx="902677" cy="5509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cdr:x>
      <cdr:y>0.1667</cdr:y>
    </cdr:from>
    <cdr:to>
      <cdr:x>0.58312</cdr:x>
      <cdr:y>0.26903</cdr:y>
    </cdr:to>
    <cdr:sp macro="" textlink="">
      <cdr:nvSpPr>
        <cdr:cNvPr id="7" name="TextBox 6">
          <a:extLst xmlns:a="http://schemas.openxmlformats.org/drawingml/2006/main">
            <a:ext uri="{FF2B5EF4-FFF2-40B4-BE49-F238E27FC236}">
              <a16:creationId xmlns:a16="http://schemas.microsoft.com/office/drawing/2014/main" id="{0C9A821E-1F10-4982-B1F8-6CA581EB0FBD}"/>
            </a:ext>
          </a:extLst>
        </cdr:cNvPr>
        <cdr:cNvSpPr txBox="1"/>
      </cdr:nvSpPr>
      <cdr:spPr>
        <a:xfrm xmlns:a="http://schemas.openxmlformats.org/drawingml/2006/main">
          <a:off x="5779294" y="1069365"/>
          <a:ext cx="960743" cy="6564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0.49488</cdr:x>
      <cdr:y>0.18131</cdr:y>
    </cdr:from>
    <cdr:to>
      <cdr:x>0.57399</cdr:x>
      <cdr:y>0.27292</cdr:y>
    </cdr:to>
    <cdr:sp macro="" textlink="">
      <cdr:nvSpPr>
        <cdr:cNvPr id="8" name="TextBox 7">
          <a:extLst xmlns:a="http://schemas.openxmlformats.org/drawingml/2006/main">
            <a:ext uri="{FF2B5EF4-FFF2-40B4-BE49-F238E27FC236}">
              <a16:creationId xmlns:a16="http://schemas.microsoft.com/office/drawing/2014/main" id="{0E95B64C-A6AC-40A1-BCCE-C7461DD8CCD2}"/>
            </a:ext>
          </a:extLst>
        </cdr:cNvPr>
        <cdr:cNvSpPr txBox="1"/>
      </cdr:nvSpPr>
      <cdr:spPr>
        <a:xfrm xmlns:a="http://schemas.openxmlformats.org/drawingml/2006/main">
          <a:off x="5720129" y="1163150"/>
          <a:ext cx="914400" cy="5876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0.51052</cdr:x>
      <cdr:y>0.35126</cdr:y>
    </cdr:from>
    <cdr:to>
      <cdr:x>0.57848</cdr:x>
      <cdr:y>0.41364</cdr:y>
    </cdr:to>
    <cdr:sp macro="" textlink="">
      <cdr:nvSpPr>
        <cdr:cNvPr id="9" name="TextBox 8">
          <a:extLst xmlns:a="http://schemas.openxmlformats.org/drawingml/2006/main">
            <a:ext uri="{FF2B5EF4-FFF2-40B4-BE49-F238E27FC236}">
              <a16:creationId xmlns:a16="http://schemas.microsoft.com/office/drawing/2014/main" id="{A02E5AC4-3559-40B4-8D7B-FAC668E3C784}"/>
            </a:ext>
          </a:extLst>
        </cdr:cNvPr>
        <cdr:cNvSpPr txBox="1"/>
      </cdr:nvSpPr>
      <cdr:spPr>
        <a:xfrm xmlns:a="http://schemas.openxmlformats.org/drawingml/2006/main">
          <a:off x="5900921" y="2253395"/>
          <a:ext cx="785446"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0.68657</cdr:x>
      <cdr:y>0.10525</cdr:y>
    </cdr:from>
    <cdr:to>
      <cdr:x>0.75361</cdr:x>
      <cdr:y>0.16762</cdr:y>
    </cdr:to>
    <cdr:sp macro="" textlink="">
      <cdr:nvSpPr>
        <cdr:cNvPr id="10" name="TextBox 9">
          <a:extLst xmlns:a="http://schemas.openxmlformats.org/drawingml/2006/main">
            <a:ext uri="{FF2B5EF4-FFF2-40B4-BE49-F238E27FC236}">
              <a16:creationId xmlns:a16="http://schemas.microsoft.com/office/drawing/2014/main" id="{1A150EFF-D832-4FD2-9320-ADE868A890C2}"/>
            </a:ext>
          </a:extLst>
        </cdr:cNvPr>
        <cdr:cNvSpPr txBox="1"/>
      </cdr:nvSpPr>
      <cdr:spPr>
        <a:xfrm xmlns:a="http://schemas.openxmlformats.org/drawingml/2006/main">
          <a:off x="7935790" y="675173"/>
          <a:ext cx="774822"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0.6957</cdr:x>
      <cdr:y>0.45003</cdr:y>
    </cdr:from>
    <cdr:to>
      <cdr:x>0.76172</cdr:x>
      <cdr:y>0.50486</cdr:y>
    </cdr:to>
    <cdr:sp macro="" textlink="">
      <cdr:nvSpPr>
        <cdr:cNvPr id="11" name="TextBox 10">
          <a:extLst xmlns:a="http://schemas.openxmlformats.org/drawingml/2006/main">
            <a:ext uri="{FF2B5EF4-FFF2-40B4-BE49-F238E27FC236}">
              <a16:creationId xmlns:a16="http://schemas.microsoft.com/office/drawing/2014/main" id="{2C499DF4-4170-4788-9EFB-C5D549766D9A}"/>
            </a:ext>
          </a:extLst>
        </cdr:cNvPr>
        <cdr:cNvSpPr txBox="1"/>
      </cdr:nvSpPr>
      <cdr:spPr>
        <a:xfrm xmlns:a="http://schemas.openxmlformats.org/drawingml/2006/main">
          <a:off x="8041298" y="2887006"/>
          <a:ext cx="763099" cy="3516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0.87725</cdr:x>
      <cdr:y>0.07898</cdr:y>
    </cdr:from>
    <cdr:to>
      <cdr:x>0.95027</cdr:x>
      <cdr:y>0.15573</cdr:y>
    </cdr:to>
    <cdr:sp macro="" textlink="">
      <cdr:nvSpPr>
        <cdr:cNvPr id="12" name="TextBox 11">
          <a:extLst xmlns:a="http://schemas.openxmlformats.org/drawingml/2006/main">
            <a:ext uri="{FF2B5EF4-FFF2-40B4-BE49-F238E27FC236}">
              <a16:creationId xmlns:a16="http://schemas.microsoft.com/office/drawing/2014/main" id="{17B0FC35-D227-42C2-9AEA-4DFBE5001FD5}"/>
            </a:ext>
          </a:extLst>
        </cdr:cNvPr>
        <cdr:cNvSpPr txBox="1"/>
      </cdr:nvSpPr>
      <cdr:spPr>
        <a:xfrm xmlns:a="http://schemas.openxmlformats.org/drawingml/2006/main">
          <a:off x="10139729" y="506657"/>
          <a:ext cx="844061" cy="4923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userShapes>
</file>

<file path=ppt/drawings/drawing11.xml><?xml version="1.0" encoding="utf-8"?>
<c:userShapes xmlns:c="http://schemas.openxmlformats.org/drawingml/2006/chart">
  <cdr:relSizeAnchor xmlns:cdr="http://schemas.openxmlformats.org/drawingml/2006/chartDrawing">
    <cdr:from>
      <cdr:x>0.14091</cdr:x>
      <cdr:y>0.3805</cdr:y>
    </cdr:from>
    <cdr:to>
      <cdr:x>0.20988</cdr:x>
      <cdr:y>0.44629</cdr:y>
    </cdr:to>
    <cdr:sp macro="" textlink="">
      <cdr:nvSpPr>
        <cdr:cNvPr id="2" name="TextBox 1">
          <a:extLst xmlns:a="http://schemas.openxmlformats.org/drawingml/2006/main">
            <a:ext uri="{FF2B5EF4-FFF2-40B4-BE49-F238E27FC236}">
              <a16:creationId xmlns:a16="http://schemas.microsoft.com/office/drawing/2014/main" id="{285AF9DE-C9F8-4648-BB2D-E4540F71D901}"/>
            </a:ext>
          </a:extLst>
        </cdr:cNvPr>
        <cdr:cNvSpPr txBox="1"/>
      </cdr:nvSpPr>
      <cdr:spPr>
        <a:xfrm xmlns:a="http://schemas.openxmlformats.org/drawingml/2006/main">
          <a:off x="1628775" y="2440965"/>
          <a:ext cx="797169" cy="4220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0.32348</cdr:x>
      <cdr:y>0.3291</cdr:y>
    </cdr:from>
    <cdr:to>
      <cdr:x>0.38566</cdr:x>
      <cdr:y>0.39147</cdr:y>
    </cdr:to>
    <cdr:sp macro="" textlink="">
      <cdr:nvSpPr>
        <cdr:cNvPr id="3" name="TextBox 2">
          <a:extLst xmlns:a="http://schemas.openxmlformats.org/drawingml/2006/main">
            <a:ext uri="{FF2B5EF4-FFF2-40B4-BE49-F238E27FC236}">
              <a16:creationId xmlns:a16="http://schemas.microsoft.com/office/drawing/2014/main" id="{5569DD8D-EB63-48BE-980A-4B869FEFB740}"/>
            </a:ext>
          </a:extLst>
        </cdr:cNvPr>
        <cdr:cNvSpPr txBox="1"/>
      </cdr:nvSpPr>
      <cdr:spPr>
        <a:xfrm xmlns:a="http://schemas.openxmlformats.org/drawingml/2006/main">
          <a:off x="3738929" y="2111193"/>
          <a:ext cx="718771"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0.37856</cdr:x>
      <cdr:y>0.12975</cdr:y>
    </cdr:from>
    <cdr:to>
      <cdr:x>0.45057</cdr:x>
      <cdr:y>0.19212</cdr:y>
    </cdr:to>
    <cdr:sp macro="" textlink="">
      <cdr:nvSpPr>
        <cdr:cNvPr id="4" name="TextBox 3">
          <a:extLst xmlns:a="http://schemas.openxmlformats.org/drawingml/2006/main">
            <a:ext uri="{FF2B5EF4-FFF2-40B4-BE49-F238E27FC236}">
              <a16:creationId xmlns:a16="http://schemas.microsoft.com/office/drawing/2014/main" id="{58E495A2-37DA-49F2-8868-8A6CCAA03375}"/>
            </a:ext>
          </a:extLst>
        </cdr:cNvPr>
        <cdr:cNvSpPr txBox="1"/>
      </cdr:nvSpPr>
      <cdr:spPr>
        <a:xfrm xmlns:a="http://schemas.openxmlformats.org/drawingml/2006/main">
          <a:off x="4375638" y="832380"/>
          <a:ext cx="832338"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0.51009</cdr:x>
      <cdr:y>0.22152</cdr:y>
    </cdr:from>
    <cdr:to>
      <cdr:x>0.58819</cdr:x>
      <cdr:y>0.30741</cdr:y>
    </cdr:to>
    <cdr:sp macro="" textlink="">
      <cdr:nvSpPr>
        <cdr:cNvPr id="5" name="TextBox 4">
          <a:extLst xmlns:a="http://schemas.openxmlformats.org/drawingml/2006/main">
            <a:ext uri="{FF2B5EF4-FFF2-40B4-BE49-F238E27FC236}">
              <a16:creationId xmlns:a16="http://schemas.microsoft.com/office/drawing/2014/main" id="{90FD9F70-EBAB-443E-9CBE-3F29B9D921EC}"/>
            </a:ext>
          </a:extLst>
        </cdr:cNvPr>
        <cdr:cNvSpPr txBox="1"/>
      </cdr:nvSpPr>
      <cdr:spPr>
        <a:xfrm xmlns:a="http://schemas.openxmlformats.org/drawingml/2006/main">
          <a:off x="5895974" y="1421056"/>
          <a:ext cx="902677" cy="5509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cdr:x>
      <cdr:y>0.1667</cdr:y>
    </cdr:from>
    <cdr:to>
      <cdr:x>0.58312</cdr:x>
      <cdr:y>0.26903</cdr:y>
    </cdr:to>
    <cdr:sp macro="" textlink="">
      <cdr:nvSpPr>
        <cdr:cNvPr id="7" name="TextBox 6">
          <a:extLst xmlns:a="http://schemas.openxmlformats.org/drawingml/2006/main">
            <a:ext uri="{FF2B5EF4-FFF2-40B4-BE49-F238E27FC236}">
              <a16:creationId xmlns:a16="http://schemas.microsoft.com/office/drawing/2014/main" id="{0C9A821E-1F10-4982-B1F8-6CA581EB0FBD}"/>
            </a:ext>
          </a:extLst>
        </cdr:cNvPr>
        <cdr:cNvSpPr txBox="1"/>
      </cdr:nvSpPr>
      <cdr:spPr>
        <a:xfrm xmlns:a="http://schemas.openxmlformats.org/drawingml/2006/main">
          <a:off x="5779294" y="1069365"/>
          <a:ext cx="960743" cy="6564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0.49488</cdr:x>
      <cdr:y>0.18131</cdr:y>
    </cdr:from>
    <cdr:to>
      <cdr:x>0.57399</cdr:x>
      <cdr:y>0.27292</cdr:y>
    </cdr:to>
    <cdr:sp macro="" textlink="">
      <cdr:nvSpPr>
        <cdr:cNvPr id="8" name="TextBox 7">
          <a:extLst xmlns:a="http://schemas.openxmlformats.org/drawingml/2006/main">
            <a:ext uri="{FF2B5EF4-FFF2-40B4-BE49-F238E27FC236}">
              <a16:creationId xmlns:a16="http://schemas.microsoft.com/office/drawing/2014/main" id="{0E95B64C-A6AC-40A1-BCCE-C7461DD8CCD2}"/>
            </a:ext>
          </a:extLst>
        </cdr:cNvPr>
        <cdr:cNvSpPr txBox="1"/>
      </cdr:nvSpPr>
      <cdr:spPr>
        <a:xfrm xmlns:a="http://schemas.openxmlformats.org/drawingml/2006/main">
          <a:off x="5720129" y="1163150"/>
          <a:ext cx="914400" cy="5876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0.51762</cdr:x>
      <cdr:y>0.52852</cdr:y>
    </cdr:from>
    <cdr:to>
      <cdr:x>0.58558</cdr:x>
      <cdr:y>0.5909</cdr:y>
    </cdr:to>
    <cdr:sp macro="" textlink="">
      <cdr:nvSpPr>
        <cdr:cNvPr id="9" name="TextBox 8">
          <a:extLst xmlns:a="http://schemas.openxmlformats.org/drawingml/2006/main">
            <a:ext uri="{FF2B5EF4-FFF2-40B4-BE49-F238E27FC236}">
              <a16:creationId xmlns:a16="http://schemas.microsoft.com/office/drawing/2014/main" id="{A02E5AC4-3559-40B4-8D7B-FAC668E3C784}"/>
            </a:ext>
          </a:extLst>
        </cdr:cNvPr>
        <cdr:cNvSpPr txBox="1"/>
      </cdr:nvSpPr>
      <cdr:spPr>
        <a:xfrm xmlns:a="http://schemas.openxmlformats.org/drawingml/2006/main">
          <a:off x="5982983" y="3390534"/>
          <a:ext cx="785446"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0.68657</cdr:x>
      <cdr:y>0.10525</cdr:y>
    </cdr:from>
    <cdr:to>
      <cdr:x>0.75361</cdr:x>
      <cdr:y>0.16762</cdr:y>
    </cdr:to>
    <cdr:sp macro="" textlink="">
      <cdr:nvSpPr>
        <cdr:cNvPr id="10" name="TextBox 9">
          <a:extLst xmlns:a="http://schemas.openxmlformats.org/drawingml/2006/main">
            <a:ext uri="{FF2B5EF4-FFF2-40B4-BE49-F238E27FC236}">
              <a16:creationId xmlns:a16="http://schemas.microsoft.com/office/drawing/2014/main" id="{1A150EFF-D832-4FD2-9320-ADE868A890C2}"/>
            </a:ext>
          </a:extLst>
        </cdr:cNvPr>
        <cdr:cNvSpPr txBox="1"/>
      </cdr:nvSpPr>
      <cdr:spPr>
        <a:xfrm xmlns:a="http://schemas.openxmlformats.org/drawingml/2006/main">
          <a:off x="7935790" y="675173"/>
          <a:ext cx="774822"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0.646</cdr:x>
      <cdr:y>0.67663</cdr:y>
    </cdr:from>
    <cdr:to>
      <cdr:x>0.71202</cdr:x>
      <cdr:y>0.73146</cdr:y>
    </cdr:to>
    <cdr:sp macro="" textlink="">
      <cdr:nvSpPr>
        <cdr:cNvPr id="11" name="TextBox 10">
          <a:extLst xmlns:a="http://schemas.openxmlformats.org/drawingml/2006/main">
            <a:ext uri="{FF2B5EF4-FFF2-40B4-BE49-F238E27FC236}">
              <a16:creationId xmlns:a16="http://schemas.microsoft.com/office/drawing/2014/main" id="{2C499DF4-4170-4788-9EFB-C5D549766D9A}"/>
            </a:ext>
          </a:extLst>
        </cdr:cNvPr>
        <cdr:cNvSpPr txBox="1"/>
      </cdr:nvSpPr>
      <cdr:spPr>
        <a:xfrm xmlns:a="http://schemas.openxmlformats.org/drawingml/2006/main">
          <a:off x="7466868" y="4340667"/>
          <a:ext cx="763099" cy="3516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0.87725</cdr:x>
      <cdr:y>0.07898</cdr:y>
    </cdr:from>
    <cdr:to>
      <cdr:x>0.95027</cdr:x>
      <cdr:y>0.15573</cdr:y>
    </cdr:to>
    <cdr:sp macro="" textlink="">
      <cdr:nvSpPr>
        <cdr:cNvPr id="12" name="TextBox 11">
          <a:extLst xmlns:a="http://schemas.openxmlformats.org/drawingml/2006/main">
            <a:ext uri="{FF2B5EF4-FFF2-40B4-BE49-F238E27FC236}">
              <a16:creationId xmlns:a16="http://schemas.microsoft.com/office/drawing/2014/main" id="{17B0FC35-D227-42C2-9AEA-4DFBE5001FD5}"/>
            </a:ext>
          </a:extLst>
        </cdr:cNvPr>
        <cdr:cNvSpPr txBox="1"/>
      </cdr:nvSpPr>
      <cdr:spPr>
        <a:xfrm xmlns:a="http://schemas.openxmlformats.org/drawingml/2006/main">
          <a:off x="10139729" y="506657"/>
          <a:ext cx="844061" cy="4923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0.90362</cdr:x>
      <cdr:y>0.43167</cdr:y>
    </cdr:from>
    <cdr:to>
      <cdr:x>0.9594</cdr:x>
      <cdr:y>0.48924</cdr:y>
    </cdr:to>
    <cdr:sp macro="" textlink="">
      <cdr:nvSpPr>
        <cdr:cNvPr id="6" name="TextBox 5">
          <a:extLst xmlns:a="http://schemas.openxmlformats.org/drawingml/2006/main">
            <a:ext uri="{FF2B5EF4-FFF2-40B4-BE49-F238E27FC236}">
              <a16:creationId xmlns:a16="http://schemas.microsoft.com/office/drawing/2014/main" id="{068A64B8-C634-4AE0-B3D8-FDC09AD9A575}"/>
            </a:ext>
          </a:extLst>
        </cdr:cNvPr>
        <cdr:cNvSpPr txBox="1"/>
      </cdr:nvSpPr>
      <cdr:spPr>
        <a:xfrm xmlns:a="http://schemas.openxmlformats.org/drawingml/2006/main">
          <a:off x="10444529" y="2769211"/>
          <a:ext cx="644769" cy="3692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0.90666</cdr:x>
      <cdr:y>0.44227</cdr:y>
    </cdr:from>
    <cdr:to>
      <cdr:x>0.96244</cdr:x>
      <cdr:y>0.49983</cdr:y>
    </cdr:to>
    <cdr:sp macro="" textlink="">
      <cdr:nvSpPr>
        <cdr:cNvPr id="13" name="TextBox 12">
          <a:extLst xmlns:a="http://schemas.openxmlformats.org/drawingml/2006/main">
            <a:ext uri="{FF2B5EF4-FFF2-40B4-BE49-F238E27FC236}">
              <a16:creationId xmlns:a16="http://schemas.microsoft.com/office/drawing/2014/main" id="{9C6AD4A1-8D44-46DE-BB6B-6AE5A238C567}"/>
            </a:ext>
          </a:extLst>
        </cdr:cNvPr>
        <cdr:cNvSpPr txBox="1"/>
      </cdr:nvSpPr>
      <cdr:spPr>
        <a:xfrm xmlns:a="http://schemas.openxmlformats.org/drawingml/2006/main">
          <a:off x="10479698" y="2837183"/>
          <a:ext cx="644769" cy="3692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userShapes>
</file>

<file path=ppt/drawings/drawing12.xml><?xml version="1.0" encoding="utf-8"?>
<c:userShapes xmlns:c="http://schemas.openxmlformats.org/drawingml/2006/chart">
  <cdr:relSizeAnchor xmlns:cdr="http://schemas.openxmlformats.org/drawingml/2006/chartDrawing">
    <cdr:from>
      <cdr:x>0.81174</cdr:x>
      <cdr:y>0.93599</cdr:y>
    </cdr:from>
    <cdr:to>
      <cdr:x>0.99848</cdr:x>
      <cdr:y>1</cdr:y>
    </cdr:to>
    <cdr:sp macro="" textlink="">
      <cdr:nvSpPr>
        <cdr:cNvPr id="2" name="TextBox 1">
          <a:extLst xmlns:a="http://schemas.openxmlformats.org/drawingml/2006/main">
            <a:ext uri="{FF2B5EF4-FFF2-40B4-BE49-F238E27FC236}">
              <a16:creationId xmlns:a16="http://schemas.microsoft.com/office/drawing/2014/main" id="{11C99F04-E587-459B-A1FC-B1C31350EC56}"/>
            </a:ext>
          </a:extLst>
        </cdr:cNvPr>
        <cdr:cNvSpPr txBox="1"/>
      </cdr:nvSpPr>
      <cdr:spPr>
        <a:xfrm xmlns:a="http://schemas.openxmlformats.org/drawingml/2006/main">
          <a:off x="7756525" y="4955464"/>
          <a:ext cx="1784457" cy="3389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Source: IPEDS Completions</a:t>
          </a:r>
        </a:p>
      </cdr:txBody>
    </cdr:sp>
  </cdr:relSizeAnchor>
</c:userShapes>
</file>

<file path=ppt/drawings/drawing13.xml><?xml version="1.0" encoding="utf-8"?>
<c:userShapes xmlns:c="http://schemas.openxmlformats.org/drawingml/2006/chart">
  <cdr:relSizeAnchor xmlns:cdr="http://schemas.openxmlformats.org/drawingml/2006/chartDrawing">
    <cdr:from>
      <cdr:x>0.65709</cdr:x>
      <cdr:y>0.89725</cdr:y>
    </cdr:from>
    <cdr:to>
      <cdr:x>0.87613</cdr:x>
      <cdr:y>0.9796</cdr:y>
    </cdr:to>
    <cdr:sp macro="" textlink="">
      <cdr:nvSpPr>
        <cdr:cNvPr id="3" name="TextBox 1">
          <a:extLst xmlns:a="http://schemas.openxmlformats.org/drawingml/2006/main">
            <a:ext uri="{FF2B5EF4-FFF2-40B4-BE49-F238E27FC236}">
              <a16:creationId xmlns:a16="http://schemas.microsoft.com/office/drawing/2014/main" id="{3D66509E-FD94-4356-93DD-D84AF48E7584}"/>
            </a:ext>
          </a:extLst>
        </cdr:cNvPr>
        <cdr:cNvSpPr txBox="1"/>
      </cdr:nvSpPr>
      <cdr:spPr>
        <a:xfrm xmlns:a="http://schemas.openxmlformats.org/drawingml/2006/main">
          <a:off x="6318250" y="3632200"/>
          <a:ext cx="2106215" cy="3333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000" dirty="0"/>
        </a:p>
      </cdr:txBody>
    </cdr:sp>
  </cdr:relSizeAnchor>
</c:userShapes>
</file>

<file path=ppt/drawings/drawing14.xml><?xml version="1.0" encoding="utf-8"?>
<c:userShapes xmlns:c="http://schemas.openxmlformats.org/drawingml/2006/chart">
  <cdr:relSizeAnchor xmlns:cdr="http://schemas.openxmlformats.org/drawingml/2006/chartDrawing">
    <cdr:from>
      <cdr:x>0.71111</cdr:x>
      <cdr:y>0.94671</cdr:y>
    </cdr:from>
    <cdr:to>
      <cdr:x>0.99098</cdr:x>
      <cdr:y>0.998</cdr:y>
    </cdr:to>
    <cdr:sp macro="" textlink="">
      <cdr:nvSpPr>
        <cdr:cNvPr id="2" name="TextBox 1">
          <a:extLst xmlns:a="http://schemas.openxmlformats.org/drawingml/2006/main">
            <a:ext uri="{FF2B5EF4-FFF2-40B4-BE49-F238E27FC236}">
              <a16:creationId xmlns:a16="http://schemas.microsoft.com/office/drawing/2014/main" id="{9DD4CAC6-6AD2-4236-88E6-3CA149E079A0}"/>
            </a:ext>
          </a:extLst>
        </cdr:cNvPr>
        <cdr:cNvSpPr txBox="1"/>
      </cdr:nvSpPr>
      <cdr:spPr>
        <a:xfrm xmlns:a="http://schemas.openxmlformats.org/drawingml/2006/main">
          <a:off x="8491906" y="5861714"/>
          <a:ext cx="3342183" cy="3175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tx1"/>
              </a:solidFill>
              <a:effectLst/>
            </a:rPr>
            <a:t>Source:</a:t>
          </a:r>
          <a:r>
            <a:rPr lang="en-US" sz="1100" b="1" baseline="0" dirty="0">
              <a:solidFill>
                <a:schemeClr val="tx1"/>
              </a:solidFill>
              <a:effectLst/>
            </a:rPr>
            <a:t> </a:t>
          </a:r>
          <a:r>
            <a:rPr lang="en-US" sz="1100" b="1" dirty="0">
              <a:solidFill>
                <a:schemeClr val="tx1"/>
              </a:solidFill>
              <a:effectLst/>
            </a:rPr>
            <a:t>GBC Graduation and Retention report</a:t>
          </a:r>
          <a:endParaRPr lang="en-US" sz="1100" b="1" dirty="0">
            <a:solidFill>
              <a:schemeClr val="tx1"/>
            </a:solidFill>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0.71111</cdr:x>
      <cdr:y>0.94671</cdr:y>
    </cdr:from>
    <cdr:to>
      <cdr:x>0.99098</cdr:x>
      <cdr:y>0.998</cdr:y>
    </cdr:to>
    <cdr:sp macro="" textlink="">
      <cdr:nvSpPr>
        <cdr:cNvPr id="2" name="TextBox 1">
          <a:extLst xmlns:a="http://schemas.openxmlformats.org/drawingml/2006/main">
            <a:ext uri="{FF2B5EF4-FFF2-40B4-BE49-F238E27FC236}">
              <a16:creationId xmlns:a16="http://schemas.microsoft.com/office/drawing/2014/main" id="{9DD4CAC6-6AD2-4236-88E6-3CA149E079A0}"/>
            </a:ext>
          </a:extLst>
        </cdr:cNvPr>
        <cdr:cNvSpPr txBox="1"/>
      </cdr:nvSpPr>
      <cdr:spPr>
        <a:xfrm xmlns:a="http://schemas.openxmlformats.org/drawingml/2006/main">
          <a:off x="8491906" y="5861714"/>
          <a:ext cx="3342183" cy="3175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tx1"/>
              </a:solidFill>
              <a:effectLst/>
            </a:rPr>
            <a:t>Source:</a:t>
          </a:r>
          <a:r>
            <a:rPr lang="en-US" sz="1100" b="1" baseline="0" dirty="0">
              <a:solidFill>
                <a:schemeClr val="tx1"/>
              </a:solidFill>
              <a:effectLst/>
            </a:rPr>
            <a:t> </a:t>
          </a:r>
          <a:r>
            <a:rPr lang="en-US" sz="1100" b="1" dirty="0">
              <a:solidFill>
                <a:schemeClr val="tx1"/>
              </a:solidFill>
              <a:effectLst/>
            </a:rPr>
            <a:t>GBC Graduation and Retention report</a:t>
          </a:r>
          <a:endParaRPr lang="en-US" sz="1100" b="1" dirty="0">
            <a:solidFill>
              <a:schemeClr val="tx1"/>
            </a:solidFill>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0.14242</cdr:x>
      <cdr:y>0.02672</cdr:y>
    </cdr:from>
    <cdr:to>
      <cdr:x>0.84922</cdr:x>
      <cdr:y>0.16037</cdr:y>
    </cdr:to>
    <cdr:sp macro="" textlink="">
      <cdr:nvSpPr>
        <cdr:cNvPr id="10" name="Rectangle 9">
          <a:extLst xmlns:a="http://schemas.openxmlformats.org/drawingml/2006/main">
            <a:ext uri="{FF2B5EF4-FFF2-40B4-BE49-F238E27FC236}">
              <a16:creationId xmlns:a16="http://schemas.microsoft.com/office/drawing/2014/main" id="{7779C307-7DDD-4FEC-801C-9A29E201DB37}"/>
            </a:ext>
          </a:extLst>
        </cdr:cNvPr>
        <cdr:cNvSpPr/>
      </cdr:nvSpPr>
      <cdr:spPr>
        <a:xfrm xmlns:a="http://schemas.openxmlformats.org/drawingml/2006/main">
          <a:off x="1751070" y="190713"/>
          <a:ext cx="8689859" cy="95410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63500"/>
        </a:effectLst>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800" b="1" cap="none" spc="0" dirty="0">
              <a:ln w="25400">
                <a:noFill/>
              </a:ln>
              <a:solidFill>
                <a:schemeClr val="bg1"/>
              </a:solidFill>
              <a:latin typeface="Arial" panose="020B0604020202020204" pitchFamily="34" charset="0"/>
              <a:cs typeface="Arial" panose="020B0604020202020204" pitchFamily="34" charset="0"/>
            </a:rPr>
            <a:t>Great Basin College Success</a:t>
          </a:r>
        </a:p>
        <a:p xmlns:a="http://schemas.openxmlformats.org/drawingml/2006/main">
          <a:pPr algn="ctr"/>
          <a:r>
            <a:rPr lang="en-US" sz="2800" b="1" dirty="0">
              <a:ln w="25400">
                <a:noFill/>
              </a:ln>
              <a:solidFill>
                <a:schemeClr val="bg1"/>
              </a:solidFill>
              <a:latin typeface="Arial" panose="020B0604020202020204" pitchFamily="34" charset="0"/>
              <a:cs typeface="Arial" panose="020B0604020202020204" pitchFamily="34" charset="0"/>
            </a:rPr>
            <a:t>Distance Education</a:t>
          </a:r>
          <a:endParaRPr lang="en-US" sz="2800" b="1" cap="none" spc="0" dirty="0">
            <a:ln w="25400">
              <a:noFill/>
            </a:ln>
            <a:solidFill>
              <a:schemeClr val="bg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0.02797</cdr:x>
      <cdr:y>0.34844</cdr:y>
    </cdr:from>
    <cdr:to>
      <cdr:x>0.96367</cdr:x>
      <cdr:y>0.83261</cdr:y>
    </cdr:to>
    <cdr:sp macro="" textlink="">
      <cdr:nvSpPr>
        <cdr:cNvPr id="6" name="TextBox 5">
          <a:extLst xmlns:a="http://schemas.openxmlformats.org/drawingml/2006/main">
            <a:ext uri="{FF2B5EF4-FFF2-40B4-BE49-F238E27FC236}">
              <a16:creationId xmlns:a16="http://schemas.microsoft.com/office/drawing/2014/main" id="{6064B0EE-4D5C-4C33-AE39-C0B03D4B709D}"/>
            </a:ext>
          </a:extLst>
        </cdr:cNvPr>
        <cdr:cNvSpPr txBox="1"/>
      </cdr:nvSpPr>
      <cdr:spPr>
        <a:xfrm xmlns:a="http://schemas.openxmlformats.org/drawingml/2006/main">
          <a:off x="343923" y="2487386"/>
          <a:ext cx="11504154" cy="34562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171450" indent="-171450">
            <a:buFont typeface="Arial" panose="020B0604020202020204" pitchFamily="34" charset="0"/>
            <a:buChar char="•"/>
          </a:pPr>
          <a:endParaRPr lang="en-US" sz="3200" dirty="0">
            <a:solidFill>
              <a:schemeClr val="bg1"/>
            </a:solidFill>
            <a:latin typeface="Arial Black" panose="020B0A04020102020204" pitchFamily="34" charset="0"/>
          </a:endParaRPr>
        </a:p>
        <a:p xmlns:a="http://schemas.openxmlformats.org/drawingml/2006/main">
          <a:pPr marL="171450" indent="-171450">
            <a:buFont typeface="Arial" panose="020B0604020202020204" pitchFamily="34" charset="0"/>
            <a:buChar char="•"/>
          </a:pPr>
          <a:endParaRPr lang="en-US" sz="3200" dirty="0">
            <a:solidFill>
              <a:schemeClr val="bg1"/>
            </a:solidFill>
            <a:latin typeface="Arial Black" panose="020B0A04020102020204" pitchFamily="34" charset="0"/>
          </a:endParaRPr>
        </a:p>
        <a:p xmlns:a="http://schemas.openxmlformats.org/drawingml/2006/main">
          <a:pPr marL="171450" indent="-171450">
            <a:buFont typeface="Arial" panose="020B0604020202020204" pitchFamily="34" charset="0"/>
            <a:buChar char="•"/>
          </a:pPr>
          <a:endParaRPr lang="en-US" sz="2400" dirty="0">
            <a:solidFill>
              <a:schemeClr val="tx1"/>
            </a:solidFill>
            <a:latin typeface="Arial Black" panose="020B0A04020102020204" pitchFamily="34" charset="0"/>
          </a:endParaRPr>
        </a:p>
        <a:p xmlns:a="http://schemas.openxmlformats.org/drawingml/2006/main">
          <a:pPr marL="171450" indent="-171450">
            <a:buFont typeface="Arial" panose="020B0604020202020204" pitchFamily="34" charset="0"/>
            <a:buChar char="•"/>
          </a:pPr>
          <a:endParaRPr lang="en-US" sz="1100" dirty="0"/>
        </a:p>
        <a:p xmlns:a="http://schemas.openxmlformats.org/drawingml/2006/main">
          <a:endParaRPr lang="en-US" sz="1100" dirty="0"/>
        </a:p>
      </cdr:txBody>
    </cdr:sp>
  </cdr:relSizeAnchor>
  <cdr:relSizeAnchor xmlns:cdr="http://schemas.openxmlformats.org/drawingml/2006/chartDrawing">
    <cdr:from>
      <cdr:x>0.87335</cdr:x>
      <cdr:y>0.87305</cdr:y>
    </cdr:from>
    <cdr:to>
      <cdr:x>0.98035</cdr:x>
      <cdr:y>1</cdr:y>
    </cdr:to>
    <cdr:pic>
      <cdr:nvPicPr>
        <cdr:cNvPr id="8" name="Picture 7">
          <a:extLst xmlns:a="http://schemas.openxmlformats.org/drawingml/2006/main">
            <a:ext uri="{FF2B5EF4-FFF2-40B4-BE49-F238E27FC236}">
              <a16:creationId xmlns:a16="http://schemas.microsoft.com/office/drawing/2014/main" id="{B2C75BB7-4B19-49E3-87CA-3D74E9BCCB6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737522" y="6232318"/>
          <a:ext cx="1315534" cy="906240"/>
        </a:xfrm>
        <a:prstGeom xmlns:a="http://schemas.openxmlformats.org/drawingml/2006/main" prst="rect">
          <a:avLst/>
        </a:prstGeom>
        <a:effectLst xmlns:a="http://schemas.openxmlformats.org/drawingml/2006/main">
          <a:glow rad="393700">
            <a:schemeClr val="bg1">
              <a:alpha val="40000"/>
            </a:schemeClr>
          </a:glow>
        </a:effectLst>
      </cdr:spPr>
    </cdr:pic>
  </cdr:relSizeAnchor>
</c:userShapes>
</file>

<file path=ppt/drawings/drawing17.xml><?xml version="1.0" encoding="utf-8"?>
<c:userShapes xmlns:c="http://schemas.openxmlformats.org/drawingml/2006/chart">
  <cdr:relSizeAnchor xmlns:cdr="http://schemas.openxmlformats.org/drawingml/2006/chartDrawing">
    <cdr:from>
      <cdr:x>0.67704</cdr:x>
      <cdr:y>0.926</cdr:y>
    </cdr:from>
    <cdr:to>
      <cdr:x>1</cdr:x>
      <cdr:y>1</cdr:y>
    </cdr:to>
    <cdr:sp macro="" textlink="">
      <cdr:nvSpPr>
        <cdr:cNvPr id="2" name="TextBox 1">
          <a:extLst xmlns:a="http://schemas.openxmlformats.org/drawingml/2006/main">
            <a:ext uri="{FF2B5EF4-FFF2-40B4-BE49-F238E27FC236}">
              <a16:creationId xmlns:a16="http://schemas.microsoft.com/office/drawing/2014/main" id="{C959DA43-5F05-4E61-A7F0-BECC5209395B}"/>
            </a:ext>
          </a:extLst>
        </cdr:cNvPr>
        <cdr:cNvSpPr txBox="1"/>
      </cdr:nvSpPr>
      <cdr:spPr>
        <a:xfrm xmlns:a="http://schemas.openxmlformats.org/drawingml/2006/main">
          <a:off x="5482437" y="5536959"/>
          <a:ext cx="2615221" cy="4424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endParaRPr lang="en-US" sz="800" b="1" dirty="0"/>
        </a:p>
        <a:p xmlns:a="http://schemas.openxmlformats.org/drawingml/2006/main">
          <a:pPr algn="r"/>
          <a:r>
            <a:rPr lang="en-US" sz="1200" b="1" dirty="0"/>
            <a:t>Source: NSHE Student Enrollment File</a:t>
          </a:r>
          <a:endParaRPr lang="en-US" sz="1050" b="1" dirty="0"/>
        </a:p>
      </cdr:txBody>
    </cdr:sp>
  </cdr:relSizeAnchor>
</c:userShapes>
</file>

<file path=ppt/drawings/drawing18.xml><?xml version="1.0" encoding="utf-8"?>
<c:userShapes xmlns:c="http://schemas.openxmlformats.org/drawingml/2006/chart">
  <cdr:relSizeAnchor xmlns:cdr="http://schemas.openxmlformats.org/drawingml/2006/chartDrawing">
    <cdr:from>
      <cdr:x>0.69286</cdr:x>
      <cdr:y>0.92284</cdr:y>
    </cdr:from>
    <cdr:to>
      <cdr:x>0.9899</cdr:x>
      <cdr:y>1</cdr:y>
    </cdr:to>
    <cdr:sp macro="" textlink="">
      <cdr:nvSpPr>
        <cdr:cNvPr id="2" name="TextBox 1">
          <a:extLst xmlns:a="http://schemas.openxmlformats.org/drawingml/2006/main">
            <a:ext uri="{FF2B5EF4-FFF2-40B4-BE49-F238E27FC236}">
              <a16:creationId xmlns:a16="http://schemas.microsoft.com/office/drawing/2014/main" id="{991AB72F-B49B-4445-8CB3-E0C07D156D11}"/>
            </a:ext>
          </a:extLst>
        </cdr:cNvPr>
        <cdr:cNvSpPr txBox="1"/>
      </cdr:nvSpPr>
      <cdr:spPr>
        <a:xfrm xmlns:a="http://schemas.openxmlformats.org/drawingml/2006/main">
          <a:off x="4355649" y="3364148"/>
          <a:ext cx="1867351" cy="2812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800" dirty="0"/>
        </a:p>
      </cdr:txBody>
    </cdr:sp>
  </cdr:relSizeAnchor>
</c:userShapes>
</file>

<file path=ppt/drawings/drawing19.xml><?xml version="1.0" encoding="utf-8"?>
<c:userShapes xmlns:c="http://schemas.openxmlformats.org/drawingml/2006/chart">
  <cdr:relSizeAnchor xmlns:cdr="http://schemas.openxmlformats.org/drawingml/2006/chartDrawing">
    <cdr:from>
      <cdr:x>0.22642</cdr:x>
      <cdr:y>0.00502</cdr:y>
    </cdr:from>
    <cdr:to>
      <cdr:x>1</cdr:x>
      <cdr:y>0.16209</cdr:y>
    </cdr:to>
    <cdr:sp macro="" textlink="">
      <cdr:nvSpPr>
        <cdr:cNvPr id="10" name="Rectangle 9">
          <a:extLst xmlns:a="http://schemas.openxmlformats.org/drawingml/2006/main">
            <a:ext uri="{FF2B5EF4-FFF2-40B4-BE49-F238E27FC236}">
              <a16:creationId xmlns:a16="http://schemas.microsoft.com/office/drawing/2014/main" id="{7779C307-7DDD-4FEC-801C-9A29E201DB37}"/>
            </a:ext>
          </a:extLst>
        </cdr:cNvPr>
        <cdr:cNvSpPr/>
      </cdr:nvSpPr>
      <cdr:spPr>
        <a:xfrm xmlns:a="http://schemas.openxmlformats.org/drawingml/2006/main">
          <a:off x="2760513" y="34427"/>
          <a:ext cx="9431487" cy="107721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63500"/>
        </a:effectLst>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3200" b="0" cap="none" spc="0" dirty="0">
              <a:ln w="25400">
                <a:noFill/>
              </a:ln>
              <a:solidFill>
                <a:schemeClr val="bg1"/>
              </a:solidFill>
              <a:latin typeface="Arial Black" panose="020B0A04020102020204" pitchFamily="34" charset="0"/>
              <a:cs typeface="Arial" panose="020B0604020202020204" pitchFamily="34" charset="0"/>
            </a:rPr>
            <a:t>Great Basin College </a:t>
          </a:r>
        </a:p>
        <a:p xmlns:a="http://schemas.openxmlformats.org/drawingml/2006/main">
          <a:pPr algn="ctr"/>
          <a:r>
            <a:rPr lang="en-US" sz="3200" b="0" cap="none" spc="0" dirty="0">
              <a:ln w="25400">
                <a:noFill/>
              </a:ln>
              <a:solidFill>
                <a:schemeClr val="bg1"/>
              </a:solidFill>
              <a:latin typeface="Arial Black" panose="020B0A04020102020204" pitchFamily="34" charset="0"/>
              <a:cs typeface="Arial" panose="020B0604020202020204" pitchFamily="34" charset="0"/>
            </a:rPr>
            <a:t>Providing a well skilled workforce</a:t>
          </a:r>
        </a:p>
      </cdr:txBody>
    </cdr:sp>
  </cdr:relSizeAnchor>
  <cdr:relSizeAnchor xmlns:cdr="http://schemas.openxmlformats.org/drawingml/2006/chartDrawing">
    <cdr:from>
      <cdr:x>0.27143</cdr:x>
      <cdr:y>0.2078</cdr:y>
    </cdr:from>
    <cdr:to>
      <cdr:x>0.99598</cdr:x>
      <cdr:y>0.57557</cdr:y>
    </cdr:to>
    <cdr:sp macro="" textlink="">
      <cdr:nvSpPr>
        <cdr:cNvPr id="6" name="TextBox 5">
          <a:extLst xmlns:a="http://schemas.openxmlformats.org/drawingml/2006/main">
            <a:ext uri="{FF2B5EF4-FFF2-40B4-BE49-F238E27FC236}">
              <a16:creationId xmlns:a16="http://schemas.microsoft.com/office/drawing/2014/main" id="{6064B0EE-4D5C-4C33-AE39-C0B03D4B709D}"/>
            </a:ext>
          </a:extLst>
        </cdr:cNvPr>
        <cdr:cNvSpPr txBox="1"/>
      </cdr:nvSpPr>
      <cdr:spPr>
        <a:xfrm xmlns:a="http://schemas.openxmlformats.org/drawingml/2006/main">
          <a:off x="3309258" y="1425092"/>
          <a:ext cx="8833756" cy="25221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171450" indent="-171450">
            <a:buFont typeface="Arial" panose="020B0604020202020204" pitchFamily="34" charset="0"/>
            <a:buChar char="•"/>
          </a:pPr>
          <a:r>
            <a:rPr lang="en-US" sz="3200" dirty="0">
              <a:solidFill>
                <a:schemeClr val="tx1"/>
              </a:solidFill>
              <a:latin typeface="Arial Black" panose="020B0A04020102020204" pitchFamily="34" charset="0"/>
            </a:rPr>
            <a:t>	Nursing</a:t>
          </a:r>
        </a:p>
        <a:p xmlns:a="http://schemas.openxmlformats.org/drawingml/2006/main">
          <a:pPr marL="171450" indent="-171450">
            <a:buFont typeface="Arial" panose="020B0604020202020204" pitchFamily="34" charset="0"/>
            <a:buChar char="•"/>
          </a:pPr>
          <a:r>
            <a:rPr lang="en-US" sz="3200" dirty="0">
              <a:solidFill>
                <a:schemeClr val="tx1"/>
              </a:solidFill>
              <a:latin typeface="Arial Black" panose="020B0A04020102020204" pitchFamily="34" charset="0"/>
            </a:rPr>
            <a:t>	CTE (Career Technical Education)</a:t>
          </a:r>
        </a:p>
        <a:p xmlns:a="http://schemas.openxmlformats.org/drawingml/2006/main">
          <a:pPr marL="171450" indent="-171450">
            <a:buFont typeface="Arial" panose="020B0604020202020204" pitchFamily="34" charset="0"/>
            <a:buChar char="•"/>
          </a:pPr>
          <a:r>
            <a:rPr lang="en-US" sz="3200" dirty="0">
              <a:solidFill>
                <a:schemeClr val="tx1"/>
              </a:solidFill>
              <a:latin typeface="Arial Black" panose="020B0A04020102020204" pitchFamily="34" charset="0"/>
            </a:rPr>
            <a:t>	Teacher Education</a:t>
          </a:r>
        </a:p>
        <a:p xmlns:a="http://schemas.openxmlformats.org/drawingml/2006/main">
          <a:endParaRPr lang="en-US" sz="2400" dirty="0">
            <a:solidFill>
              <a:srgbClr val="6FA287"/>
            </a:solidFill>
            <a:latin typeface="Arial Black" panose="020B0A04020102020204" pitchFamily="34" charset="0"/>
          </a:endParaRPr>
        </a:p>
        <a:p xmlns:a="http://schemas.openxmlformats.org/drawingml/2006/main">
          <a:pPr marL="171450" indent="-171450">
            <a:buFont typeface="Arial" panose="020B0604020202020204" pitchFamily="34" charset="0"/>
            <a:buChar char="•"/>
          </a:pPr>
          <a:endParaRPr lang="en-US" sz="1100" dirty="0"/>
        </a:p>
        <a:p xmlns:a="http://schemas.openxmlformats.org/drawingml/2006/main">
          <a:endParaRPr lang="en-US" sz="1100" dirty="0"/>
        </a:p>
      </cdr:txBody>
    </cdr:sp>
  </cdr:relSizeAnchor>
  <cdr:relSizeAnchor xmlns:cdr="http://schemas.openxmlformats.org/drawingml/2006/chartDrawing">
    <cdr:from>
      <cdr:x>0.39526</cdr:x>
      <cdr:y>0.6117</cdr:y>
    </cdr:from>
    <cdr:to>
      <cdr:x>0.84802</cdr:x>
      <cdr:y>0.99821</cdr:y>
    </cdr:to>
    <cdr:pic>
      <cdr:nvPicPr>
        <cdr:cNvPr id="4" name="Picture 3">
          <a:extLst xmlns:a="http://schemas.openxmlformats.org/drawingml/2006/main">
            <a:ext uri="{FF2B5EF4-FFF2-40B4-BE49-F238E27FC236}">
              <a16:creationId xmlns:a16="http://schemas.microsoft.com/office/drawing/2014/main" id="{B89A3B68-6D17-4E76-B14A-5E4F08E5870E}"/>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xmlns:a="http://schemas.openxmlformats.org/drawingml/2006/main" b="27969"/>
        <a:stretch xmlns:a="http://schemas.openxmlformats.org/drawingml/2006/main"/>
      </cdr:blipFill>
      <cdr:spPr>
        <a:xfrm xmlns:a="http://schemas.openxmlformats.org/drawingml/2006/main">
          <a:off x="4819055" y="4195006"/>
          <a:ext cx="5520047" cy="2650742"/>
        </a:xfrm>
        <a:prstGeom xmlns:a="http://schemas.openxmlformats.org/drawingml/2006/main" prst="rect">
          <a:avLst/>
        </a:prstGeom>
      </cdr:spPr>
    </cdr:pic>
  </cdr:relSizeAnchor>
  <cdr:relSizeAnchor xmlns:cdr="http://schemas.openxmlformats.org/drawingml/2006/chartDrawing">
    <cdr:from>
      <cdr:x>0.88481</cdr:x>
      <cdr:y>0.85857</cdr:y>
    </cdr:from>
    <cdr:to>
      <cdr:x>0.99271</cdr:x>
      <cdr:y>0.9907</cdr:y>
    </cdr:to>
    <cdr:pic>
      <cdr:nvPicPr>
        <cdr:cNvPr id="7" name="Picture 6">
          <a:extLst xmlns:a="http://schemas.openxmlformats.org/drawingml/2006/main">
            <a:ext uri="{FF2B5EF4-FFF2-40B4-BE49-F238E27FC236}">
              <a16:creationId xmlns:a16="http://schemas.microsoft.com/office/drawing/2014/main" id="{58D3815A-78DB-4A15-85AF-F0CA6EB6592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787647" y="5888045"/>
          <a:ext cx="1315453" cy="906201"/>
        </a:xfrm>
        <a:prstGeom xmlns:a="http://schemas.openxmlformats.org/drawingml/2006/main" prst="rect">
          <a:avLst/>
        </a:prstGeom>
        <a:effectLst xmlns:a="http://schemas.openxmlformats.org/drawingml/2006/main">
          <a:glow rad="393700">
            <a:schemeClr val="bg1">
              <a:alpha val="40000"/>
            </a:schemeClr>
          </a:glow>
        </a:effectLst>
      </cdr:spPr>
    </cdr:pic>
  </cdr:relSizeAnchor>
</c:userShapes>
</file>

<file path=ppt/drawings/drawing2.xml><?xml version="1.0" encoding="utf-8"?>
<c:userShapes xmlns:c="http://schemas.openxmlformats.org/drawingml/2006/chart">
  <cdr:relSizeAnchor xmlns:cdr="http://schemas.openxmlformats.org/drawingml/2006/chartDrawing">
    <cdr:from>
      <cdr:x>0.06045</cdr:x>
      <cdr:y>0.00088</cdr:y>
    </cdr:from>
    <cdr:to>
      <cdr:x>0.96101</cdr:x>
      <cdr:y>0.17519</cdr:y>
    </cdr:to>
    <cdr:sp macro="" textlink="">
      <cdr:nvSpPr>
        <cdr:cNvPr id="10" name="Rectangle 9">
          <a:extLst xmlns:a="http://schemas.openxmlformats.org/drawingml/2006/main">
            <a:ext uri="{FF2B5EF4-FFF2-40B4-BE49-F238E27FC236}">
              <a16:creationId xmlns:a16="http://schemas.microsoft.com/office/drawing/2014/main" id="{7779C307-7DDD-4FEC-801C-9A29E201DB37}"/>
            </a:ext>
          </a:extLst>
        </cdr:cNvPr>
        <cdr:cNvSpPr/>
      </cdr:nvSpPr>
      <cdr:spPr>
        <a:xfrm xmlns:a="http://schemas.openxmlformats.org/drawingml/2006/main">
          <a:off x="736979" y="6086"/>
          <a:ext cx="10979624" cy="120032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63500"/>
        </a:effectLst>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3600" b="0" cap="none" spc="0" dirty="0">
              <a:ln w="25400">
                <a:noFill/>
              </a:ln>
              <a:solidFill>
                <a:schemeClr val="bg1"/>
              </a:solidFill>
              <a:latin typeface="Arial" panose="020B0604020202020204" pitchFamily="34" charset="0"/>
              <a:cs typeface="Arial" panose="020B0604020202020204" pitchFamily="34" charset="0"/>
            </a:rPr>
            <a:t>Great Basin College </a:t>
          </a:r>
        </a:p>
        <a:p xmlns:a="http://schemas.openxmlformats.org/drawingml/2006/main">
          <a:pPr algn="ctr"/>
          <a:r>
            <a:rPr lang="en-US" sz="3600" i="1" dirty="0">
              <a:ln w="25400">
                <a:noFill/>
              </a:ln>
              <a:solidFill>
                <a:schemeClr val="bg1"/>
              </a:solidFill>
              <a:latin typeface="Arial" panose="020B0604020202020204" pitchFamily="34" charset="0"/>
              <a:cs typeface="Arial" panose="020B0604020202020204" pitchFamily="34" charset="0"/>
            </a:rPr>
            <a:t>providing a well lighted pathway</a:t>
          </a:r>
          <a:endParaRPr lang="en-US" sz="3600" b="0" i="1" cap="none" spc="0" dirty="0">
            <a:ln w="25400">
              <a:noFill/>
            </a:ln>
            <a:solidFill>
              <a:schemeClr val="bg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0.03849</cdr:x>
      <cdr:y>0.3027</cdr:y>
    </cdr:from>
    <cdr:to>
      <cdr:x>0.52224</cdr:x>
      <cdr:y>0.90917</cdr:y>
    </cdr:to>
    <cdr:sp macro="" textlink="">
      <cdr:nvSpPr>
        <cdr:cNvPr id="6" name="TextBox 5">
          <a:extLst xmlns:a="http://schemas.openxmlformats.org/drawingml/2006/main">
            <a:ext uri="{FF2B5EF4-FFF2-40B4-BE49-F238E27FC236}">
              <a16:creationId xmlns:a16="http://schemas.microsoft.com/office/drawing/2014/main" id="{6064B0EE-4D5C-4C33-AE39-C0B03D4B709D}"/>
            </a:ext>
          </a:extLst>
        </cdr:cNvPr>
        <cdr:cNvSpPr txBox="1"/>
      </cdr:nvSpPr>
      <cdr:spPr>
        <a:xfrm xmlns:a="http://schemas.openxmlformats.org/drawingml/2006/main">
          <a:off x="469270" y="2075883"/>
          <a:ext cx="5897880" cy="41591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171450" indent="-171450">
            <a:buFont typeface="Arial" panose="020B0604020202020204" pitchFamily="34" charset="0"/>
            <a:buChar char="•"/>
          </a:pPr>
          <a:endParaRPr lang="en-US" sz="1100" dirty="0">
            <a:solidFill>
              <a:schemeClr val="bg1"/>
            </a:solidFill>
          </a:endParaRPr>
        </a:p>
        <a:p xmlns:a="http://schemas.openxmlformats.org/drawingml/2006/main">
          <a:endParaRPr lang="en-US" sz="1100" dirty="0">
            <a:solidFill>
              <a:schemeClr val="bg1"/>
            </a:solidFill>
          </a:endParaRPr>
        </a:p>
      </cdr:txBody>
    </cdr:sp>
  </cdr:relSizeAnchor>
</c:userShapes>
</file>

<file path=ppt/drawings/drawing20.xml><?xml version="1.0" encoding="utf-8"?>
<c:userShapes xmlns:c="http://schemas.openxmlformats.org/drawingml/2006/chart">
  <cdr:relSizeAnchor xmlns:cdr="http://schemas.openxmlformats.org/drawingml/2006/chartDrawing">
    <cdr:from>
      <cdr:x>0.08023</cdr:x>
      <cdr:y>0.02576</cdr:y>
    </cdr:from>
    <cdr:to>
      <cdr:x>0.88679</cdr:x>
      <cdr:y>0.21873</cdr:y>
    </cdr:to>
    <cdr:sp macro="" textlink="">
      <cdr:nvSpPr>
        <cdr:cNvPr id="10" name="Rectangle 9">
          <a:extLst xmlns:a="http://schemas.openxmlformats.org/drawingml/2006/main">
            <a:ext uri="{FF2B5EF4-FFF2-40B4-BE49-F238E27FC236}">
              <a16:creationId xmlns:a16="http://schemas.microsoft.com/office/drawing/2014/main" id="{7779C307-7DDD-4FEC-801C-9A29E201DB37}"/>
            </a:ext>
          </a:extLst>
        </cdr:cNvPr>
        <cdr:cNvSpPr/>
      </cdr:nvSpPr>
      <cdr:spPr>
        <a:xfrm xmlns:a="http://schemas.openxmlformats.org/drawingml/2006/main">
          <a:off x="978196" y="176642"/>
          <a:ext cx="9833496" cy="132343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63500"/>
        </a:effectLst>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4000" b="0" cap="none" spc="0" dirty="0">
              <a:ln w="25400">
                <a:noFill/>
              </a:ln>
              <a:solidFill>
                <a:schemeClr val="bg1"/>
              </a:solidFill>
              <a:latin typeface="Arial Black" panose="020B0A04020102020204" pitchFamily="34" charset="0"/>
              <a:cs typeface="Arial" panose="020B0604020202020204" pitchFamily="34" charset="0"/>
            </a:rPr>
            <a:t>Great Basin College </a:t>
          </a:r>
        </a:p>
        <a:p xmlns:a="http://schemas.openxmlformats.org/drawingml/2006/main">
          <a:pPr algn="ctr"/>
          <a:r>
            <a:rPr lang="en-US" sz="4000" b="0" cap="none" spc="0" dirty="0">
              <a:ln w="25400">
                <a:noFill/>
              </a:ln>
              <a:solidFill>
                <a:schemeClr val="bg1"/>
              </a:solidFill>
              <a:latin typeface="Arial Black" panose="020B0A04020102020204" pitchFamily="34" charset="0"/>
              <a:cs typeface="Arial" panose="020B0604020202020204" pitchFamily="34" charset="0"/>
            </a:rPr>
            <a:t>Closing the Achievement Gap</a:t>
          </a:r>
        </a:p>
      </cdr:txBody>
    </cdr:sp>
  </cdr:relSizeAnchor>
  <cdr:relSizeAnchor xmlns:cdr="http://schemas.openxmlformats.org/drawingml/2006/chartDrawing">
    <cdr:from>
      <cdr:x>0.06282</cdr:x>
      <cdr:y>0.25646</cdr:y>
    </cdr:from>
    <cdr:to>
      <cdr:x>0.94777</cdr:x>
      <cdr:y>0.95952</cdr:y>
    </cdr:to>
    <cdr:sp macro="" textlink="">
      <cdr:nvSpPr>
        <cdr:cNvPr id="6" name="TextBox 5">
          <a:extLst xmlns:a="http://schemas.openxmlformats.org/drawingml/2006/main">
            <a:ext uri="{FF2B5EF4-FFF2-40B4-BE49-F238E27FC236}">
              <a16:creationId xmlns:a16="http://schemas.microsoft.com/office/drawing/2014/main" id="{6064B0EE-4D5C-4C33-AE39-C0B03D4B709D}"/>
            </a:ext>
          </a:extLst>
        </cdr:cNvPr>
        <cdr:cNvSpPr txBox="1"/>
      </cdr:nvSpPr>
      <cdr:spPr>
        <a:xfrm xmlns:a="http://schemas.openxmlformats.org/drawingml/2006/main">
          <a:off x="765918" y="1758830"/>
          <a:ext cx="10789267" cy="48215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600" dirty="0">
            <a:solidFill>
              <a:srgbClr val="E2AC00"/>
            </a:solidFill>
            <a:latin typeface="Arial Black" panose="020B0A04020102020204" pitchFamily="34" charset="0"/>
          </a:endParaRPr>
        </a:p>
        <a:p xmlns:a="http://schemas.openxmlformats.org/drawingml/2006/main">
          <a:pPr marL="171450" indent="-171450">
            <a:buFont typeface="Arial" panose="020B0604020202020204" pitchFamily="34" charset="0"/>
            <a:buChar char="•"/>
          </a:pPr>
          <a:endParaRPr lang="en-US" sz="2600" dirty="0">
            <a:solidFill>
              <a:schemeClr val="tx1"/>
            </a:solidFill>
            <a:latin typeface="Arial Black" panose="020B0A04020102020204" pitchFamily="34" charset="0"/>
          </a:endParaRPr>
        </a:p>
        <a:p xmlns:a="http://schemas.openxmlformats.org/drawingml/2006/main">
          <a:pPr marL="171450" indent="-171450">
            <a:buFont typeface="Arial" panose="020B0604020202020204" pitchFamily="34" charset="0"/>
            <a:buChar char="•"/>
          </a:pPr>
          <a:endParaRPr lang="en-US" sz="2600" dirty="0">
            <a:latin typeface="Arial Black" panose="020B0A04020102020204" pitchFamily="34" charset="0"/>
          </a:endParaRPr>
        </a:p>
        <a:p xmlns:a="http://schemas.openxmlformats.org/drawingml/2006/main">
          <a:endParaRPr lang="en-US" sz="2600" dirty="0">
            <a:latin typeface="Arial Black" panose="020B0A04020102020204" pitchFamily="34" charset="0"/>
          </a:endParaRPr>
        </a:p>
      </cdr:txBody>
    </cdr:sp>
  </cdr:relSizeAnchor>
  <cdr:relSizeAnchor xmlns:cdr="http://schemas.openxmlformats.org/drawingml/2006/chartDrawing">
    <cdr:from>
      <cdr:x>0.88065</cdr:x>
      <cdr:y>0.85116</cdr:y>
    </cdr:from>
    <cdr:to>
      <cdr:x>0.98854</cdr:x>
      <cdr:y>0.9833</cdr:y>
    </cdr:to>
    <cdr:pic>
      <cdr:nvPicPr>
        <cdr:cNvPr id="4" name="Picture 3">
          <a:extLst xmlns:a="http://schemas.openxmlformats.org/drawingml/2006/main">
            <a:ext uri="{FF2B5EF4-FFF2-40B4-BE49-F238E27FC236}">
              <a16:creationId xmlns:a16="http://schemas.microsoft.com/office/drawing/2014/main" id="{B2C75BB7-4B19-49E3-87CA-3D74E9BCCB6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736847" y="5837245"/>
          <a:ext cx="1315453" cy="906201"/>
        </a:xfrm>
        <a:prstGeom xmlns:a="http://schemas.openxmlformats.org/drawingml/2006/main" prst="rect">
          <a:avLst/>
        </a:prstGeom>
        <a:effectLst xmlns:a="http://schemas.openxmlformats.org/drawingml/2006/main">
          <a:glow rad="393700">
            <a:schemeClr val="bg1">
              <a:alpha val="40000"/>
            </a:schemeClr>
          </a:glow>
        </a:effectLst>
      </cdr:spPr>
    </cdr:pic>
  </cdr:relSizeAnchor>
  <cdr:relSizeAnchor xmlns:cdr="http://schemas.openxmlformats.org/drawingml/2006/chartDrawing">
    <cdr:from>
      <cdr:x>0.0067</cdr:x>
      <cdr:y>0.34325</cdr:y>
    </cdr:from>
    <cdr:to>
      <cdr:x>0.32054</cdr:x>
      <cdr:y>0.75759</cdr:y>
    </cdr:to>
    <cdr:pic>
      <cdr:nvPicPr>
        <cdr:cNvPr id="7" name="Picture 6" descr="Text&#10;&#10;Description automatically generated">
          <a:extLst xmlns:a="http://schemas.openxmlformats.org/drawingml/2006/main">
            <a:ext uri="{FF2B5EF4-FFF2-40B4-BE49-F238E27FC236}">
              <a16:creationId xmlns:a16="http://schemas.microsoft.com/office/drawing/2014/main" id="{843AF10A-2B3E-4762-B04A-A77996ED3068}"/>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r="47796"/>
        <a:stretch xmlns:a="http://schemas.openxmlformats.org/drawingml/2006/main"/>
      </cdr:blipFill>
      <cdr:spPr>
        <a:xfrm xmlns:a="http://schemas.openxmlformats.org/drawingml/2006/main">
          <a:off x="81636" y="2353995"/>
          <a:ext cx="3826337" cy="2841544"/>
        </a:xfrm>
        <a:prstGeom xmlns:a="http://schemas.openxmlformats.org/drawingml/2006/main" prst="rect">
          <a:avLst/>
        </a:prstGeom>
        <a:scene3d xmlns:a="http://schemas.openxmlformats.org/drawingml/2006/main">
          <a:camera prst="orthographicFront"/>
          <a:lightRig rig="threePt" dir="t"/>
        </a:scene3d>
        <a:sp3d xmlns:a="http://schemas.openxmlformats.org/drawingml/2006/main">
          <a:bevelT/>
        </a:sp3d>
      </cdr:spPr>
    </cdr:pic>
  </cdr:relSizeAnchor>
</c:userShapes>
</file>

<file path=ppt/drawings/drawing21.xml><?xml version="1.0" encoding="utf-8"?>
<c:userShapes xmlns:c="http://schemas.openxmlformats.org/drawingml/2006/chart">
  <cdr:relSizeAnchor xmlns:cdr="http://schemas.openxmlformats.org/drawingml/2006/chartDrawing">
    <cdr:from>
      <cdr:x>0.11321</cdr:x>
      <cdr:y>0.02576</cdr:y>
    </cdr:from>
    <cdr:to>
      <cdr:x>0.88679</cdr:x>
      <cdr:y>0.23669</cdr:y>
    </cdr:to>
    <cdr:sp macro="" textlink="">
      <cdr:nvSpPr>
        <cdr:cNvPr id="10" name="Rectangle 9">
          <a:extLst xmlns:a="http://schemas.openxmlformats.org/drawingml/2006/main">
            <a:ext uri="{FF2B5EF4-FFF2-40B4-BE49-F238E27FC236}">
              <a16:creationId xmlns:a16="http://schemas.microsoft.com/office/drawing/2014/main" id="{7779C307-7DDD-4FEC-801C-9A29E201DB37}"/>
            </a:ext>
          </a:extLst>
        </cdr:cNvPr>
        <cdr:cNvSpPr/>
      </cdr:nvSpPr>
      <cdr:spPr>
        <a:xfrm xmlns:a="http://schemas.openxmlformats.org/drawingml/2006/main">
          <a:off x="1380256" y="176662"/>
          <a:ext cx="9431488" cy="144655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63500"/>
        </a:effectLst>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4400" b="0" cap="none" spc="0" dirty="0">
              <a:ln w="25400">
                <a:noFill/>
              </a:ln>
              <a:solidFill>
                <a:schemeClr val="bg1"/>
              </a:solidFill>
              <a:latin typeface="Arial Black" panose="020B0A04020102020204" pitchFamily="34" charset="0"/>
              <a:cs typeface="Arial" panose="020B0604020202020204" pitchFamily="34" charset="0"/>
            </a:rPr>
            <a:t>Great Basin College </a:t>
          </a:r>
        </a:p>
        <a:p xmlns:a="http://schemas.openxmlformats.org/drawingml/2006/main">
          <a:pPr algn="ctr"/>
          <a:r>
            <a:rPr lang="en-US" sz="4400" b="0" cap="none" spc="0" dirty="0">
              <a:ln w="25400">
                <a:noFill/>
              </a:ln>
              <a:solidFill>
                <a:schemeClr val="bg1"/>
              </a:solidFill>
              <a:latin typeface="Arial Black" panose="020B0A04020102020204" pitchFamily="34" charset="0"/>
              <a:cs typeface="Arial" panose="020B0604020202020204" pitchFamily="34" charset="0"/>
            </a:rPr>
            <a:t>State of Nevada Grants  </a:t>
          </a:r>
        </a:p>
      </cdr:txBody>
    </cdr:sp>
  </cdr:relSizeAnchor>
  <cdr:relSizeAnchor xmlns:cdr="http://schemas.openxmlformats.org/drawingml/2006/chartDrawing">
    <cdr:from>
      <cdr:x>0.42559</cdr:x>
      <cdr:y>0.25364</cdr:y>
    </cdr:from>
    <cdr:to>
      <cdr:x>1</cdr:x>
      <cdr:y>1</cdr:y>
    </cdr:to>
    <cdr:sp macro="" textlink="">
      <cdr:nvSpPr>
        <cdr:cNvPr id="6" name="TextBox 5">
          <a:extLst xmlns:a="http://schemas.openxmlformats.org/drawingml/2006/main">
            <a:ext uri="{FF2B5EF4-FFF2-40B4-BE49-F238E27FC236}">
              <a16:creationId xmlns:a16="http://schemas.microsoft.com/office/drawing/2014/main" id="{6064B0EE-4D5C-4C33-AE39-C0B03D4B709D}"/>
            </a:ext>
          </a:extLst>
        </cdr:cNvPr>
        <cdr:cNvSpPr txBox="1"/>
      </cdr:nvSpPr>
      <cdr:spPr>
        <a:xfrm xmlns:a="http://schemas.openxmlformats.org/drawingml/2006/main">
          <a:off x="5188793" y="1739463"/>
          <a:ext cx="7003207" cy="51185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tx1"/>
              </a:solidFill>
              <a:latin typeface="Arial Black" panose="020B0A04020102020204" pitchFamily="34" charset="0"/>
            </a:rPr>
            <a:t>COVID-19 Workforce Training Programs - $550,688          </a:t>
          </a:r>
        </a:p>
        <a:p xmlns:a="http://schemas.openxmlformats.org/drawingml/2006/main">
          <a:pPr marL="628650" lvl="1" indent="-171450">
            <a:buFont typeface="Arial" panose="020B0604020202020204" pitchFamily="34" charset="0"/>
            <a:buChar char="•"/>
          </a:pPr>
          <a:r>
            <a:rPr lang="en-US" sz="2000" dirty="0">
              <a:solidFill>
                <a:schemeClr val="tx1"/>
              </a:solidFill>
              <a:latin typeface="Arial Black" panose="020B0A04020102020204" pitchFamily="34" charset="0"/>
            </a:rPr>
            <a:t>	CDL, Nursing, and Technology Upgrades</a:t>
          </a:r>
        </a:p>
        <a:p xmlns:a="http://schemas.openxmlformats.org/drawingml/2006/main">
          <a:pPr marL="628650" lvl="1" indent="-171450">
            <a:buFont typeface="Arial" panose="020B0604020202020204" pitchFamily="34" charset="0"/>
            <a:buChar char="•"/>
          </a:pPr>
          <a:r>
            <a:rPr lang="en-US" sz="2000" dirty="0">
              <a:solidFill>
                <a:schemeClr val="tx1"/>
              </a:solidFill>
              <a:latin typeface="Arial Black" panose="020B0A04020102020204" pitchFamily="34" charset="0"/>
            </a:rPr>
            <a:t>	$98,000 for CDL simulator</a:t>
          </a:r>
        </a:p>
        <a:p xmlns:a="http://schemas.openxmlformats.org/drawingml/2006/main">
          <a:pPr marL="628650" lvl="1" indent="-171450">
            <a:buFont typeface="Arial" panose="020B0604020202020204" pitchFamily="34" charset="0"/>
            <a:buChar char="•"/>
          </a:pPr>
          <a:r>
            <a:rPr lang="en-US" sz="2000" dirty="0">
              <a:solidFill>
                <a:schemeClr val="tx1"/>
              </a:solidFill>
              <a:latin typeface="Arial Black" panose="020B0A04020102020204" pitchFamily="34" charset="0"/>
            </a:rPr>
            <a:t>	$237,844 for Anatomage tables</a:t>
          </a:r>
        </a:p>
        <a:p xmlns:a="http://schemas.openxmlformats.org/drawingml/2006/main">
          <a:pPr lvl="1"/>
          <a:endParaRPr lang="en-US" sz="2000" dirty="0">
            <a:solidFill>
              <a:schemeClr val="tx1"/>
            </a:solidFill>
            <a:latin typeface="Arial Black" panose="020B0A04020102020204" pitchFamily="34" charset="0"/>
          </a:endParaRPr>
        </a:p>
        <a:p xmlns:a="http://schemas.openxmlformats.org/drawingml/2006/main">
          <a:r>
            <a:rPr lang="en-US" sz="2000" dirty="0">
              <a:solidFill>
                <a:schemeClr val="tx1"/>
              </a:solidFill>
              <a:latin typeface="Arial Black" panose="020B0A04020102020204" pitchFamily="34" charset="0"/>
            </a:rPr>
            <a:t>OSIT (Office of Science, Innovation and Technology) STEM Challenge - $197,357</a:t>
          </a:r>
        </a:p>
        <a:p xmlns:a="http://schemas.openxmlformats.org/drawingml/2006/main">
          <a:pPr marL="628650" lvl="1" indent="-171450">
            <a:buFont typeface="Arial" panose="020B0604020202020204" pitchFamily="34" charset="0"/>
            <a:buChar char="•"/>
          </a:pPr>
          <a:r>
            <a:rPr lang="en-US" sz="2000" dirty="0">
              <a:solidFill>
                <a:schemeClr val="tx1"/>
              </a:solidFill>
              <a:latin typeface="Arial Black" panose="020B0A04020102020204" pitchFamily="34" charset="0"/>
            </a:rPr>
            <a:t>	Radiology – Pahrump</a:t>
          </a:r>
        </a:p>
        <a:p xmlns:a="http://schemas.openxmlformats.org/drawingml/2006/main">
          <a:pPr lvl="1"/>
          <a:endParaRPr lang="en-US" sz="2000" dirty="0">
            <a:solidFill>
              <a:schemeClr val="tx1"/>
            </a:solidFill>
            <a:latin typeface="Arial Black" panose="020B0A04020102020204" pitchFamily="34" charset="0"/>
          </a:endParaRPr>
        </a:p>
        <a:p xmlns:a="http://schemas.openxmlformats.org/drawingml/2006/main">
          <a:r>
            <a:rPr lang="en-US" sz="2000" dirty="0">
              <a:solidFill>
                <a:schemeClr val="tx1"/>
              </a:solidFill>
              <a:latin typeface="Arial Black" panose="020B0A04020102020204" pitchFamily="34" charset="0"/>
            </a:rPr>
            <a:t>OWINN (Governor’s Office of Workforce Innovation) Reimagine Workforce Preparation - $241,667</a:t>
          </a:r>
        </a:p>
        <a:p xmlns:a="http://schemas.openxmlformats.org/drawingml/2006/main">
          <a:pPr marL="628650" lvl="1" indent="-171450">
            <a:buFont typeface="Arial" panose="020B0604020202020204" pitchFamily="34" charset="0"/>
            <a:buChar char="•"/>
          </a:pPr>
          <a:r>
            <a:rPr lang="en-US" sz="2000" dirty="0">
              <a:solidFill>
                <a:schemeClr val="tx1"/>
              </a:solidFill>
              <a:latin typeface="Arial Black" panose="020B0A04020102020204" pitchFamily="34" charset="0"/>
            </a:rPr>
            <a:t>	CNA/Nursing </a:t>
          </a:r>
        </a:p>
        <a:p xmlns:a="http://schemas.openxmlformats.org/drawingml/2006/main">
          <a:pPr marL="628650" lvl="1" indent="-171450">
            <a:buFont typeface="Arial" panose="020B0604020202020204" pitchFamily="34" charset="0"/>
            <a:buChar char="•"/>
          </a:pPr>
          <a:r>
            <a:rPr lang="en-US" sz="2000" dirty="0">
              <a:solidFill>
                <a:schemeClr val="tx1"/>
              </a:solidFill>
              <a:latin typeface="Arial Black" panose="020B0A04020102020204" pitchFamily="34" charset="0"/>
            </a:rPr>
            <a:t>	Career Navigator</a:t>
          </a:r>
        </a:p>
        <a:p xmlns:a="http://schemas.openxmlformats.org/drawingml/2006/main">
          <a:pPr marL="171450" indent="-171450">
            <a:buFont typeface="Arial" panose="020B0604020202020204" pitchFamily="34" charset="0"/>
            <a:buChar char="•"/>
          </a:pPr>
          <a:endParaRPr lang="en-US" sz="2000" dirty="0">
            <a:solidFill>
              <a:schemeClr val="bg1"/>
            </a:solidFill>
            <a:latin typeface="Arial Black" panose="020B0A04020102020204" pitchFamily="34" charset="0"/>
          </a:endParaRPr>
        </a:p>
        <a:p xmlns:a="http://schemas.openxmlformats.org/drawingml/2006/main">
          <a:endParaRPr lang="en-US" sz="3000" dirty="0">
            <a:solidFill>
              <a:schemeClr val="bg1"/>
            </a:solidFill>
            <a:latin typeface="Arial Black" panose="020B0A04020102020204" pitchFamily="34" charset="0"/>
          </a:endParaRPr>
        </a:p>
        <a:p xmlns:a="http://schemas.openxmlformats.org/drawingml/2006/main">
          <a:endParaRPr lang="en-US" sz="3000" dirty="0">
            <a:solidFill>
              <a:schemeClr val="bg1"/>
            </a:solidFill>
            <a:latin typeface="Arial Black" panose="020B0A04020102020204" pitchFamily="34" charset="0"/>
          </a:endParaRPr>
        </a:p>
        <a:p xmlns:a="http://schemas.openxmlformats.org/drawingml/2006/main">
          <a:endParaRPr lang="en-US" sz="2000" dirty="0">
            <a:solidFill>
              <a:schemeClr val="bg1"/>
            </a:solidFill>
            <a:latin typeface="Arial Black" panose="020B0A04020102020204" pitchFamily="34" charset="0"/>
          </a:endParaRPr>
        </a:p>
        <a:p xmlns:a="http://schemas.openxmlformats.org/drawingml/2006/main">
          <a:pPr marL="171450" indent="-171450">
            <a:buFont typeface="Arial" panose="020B0604020202020204" pitchFamily="34" charset="0"/>
            <a:buChar char="•"/>
          </a:pPr>
          <a:endParaRPr lang="en-US" sz="2000" dirty="0">
            <a:solidFill>
              <a:schemeClr val="bg1"/>
            </a:solidFill>
            <a:latin typeface="Arial Black" panose="020B0A04020102020204" pitchFamily="34" charset="0"/>
          </a:endParaRPr>
        </a:p>
        <a:p xmlns:a="http://schemas.openxmlformats.org/drawingml/2006/main">
          <a:pPr marL="171450" indent="-171450">
            <a:buFont typeface="Arial" panose="020B0604020202020204" pitchFamily="34" charset="0"/>
            <a:buChar char="•"/>
          </a:pPr>
          <a:endParaRPr lang="en-US" sz="1050" dirty="0">
            <a:solidFill>
              <a:schemeClr val="bg1"/>
            </a:solidFill>
          </a:endParaRPr>
        </a:p>
        <a:p xmlns:a="http://schemas.openxmlformats.org/drawingml/2006/main">
          <a:endParaRPr lang="en-US" sz="1050" dirty="0">
            <a:solidFill>
              <a:schemeClr val="bg1"/>
            </a:solidFill>
          </a:endParaRPr>
        </a:p>
      </cdr:txBody>
    </cdr:sp>
  </cdr:relSizeAnchor>
</c:userShapes>
</file>

<file path=ppt/drawings/drawing22.xml><?xml version="1.0" encoding="utf-8"?>
<c:userShapes xmlns:c="http://schemas.openxmlformats.org/drawingml/2006/chart">
  <cdr:relSizeAnchor xmlns:cdr="http://schemas.openxmlformats.org/drawingml/2006/chartDrawing">
    <cdr:from>
      <cdr:x>0.04949</cdr:x>
      <cdr:y>0.01386</cdr:y>
    </cdr:from>
    <cdr:to>
      <cdr:x>0.95051</cdr:x>
      <cdr:y>0.18889</cdr:y>
    </cdr:to>
    <cdr:sp macro="" textlink="">
      <cdr:nvSpPr>
        <cdr:cNvPr id="10" name="Rectangle 9">
          <a:extLst xmlns:a="http://schemas.openxmlformats.org/drawingml/2006/main">
            <a:ext uri="{FF2B5EF4-FFF2-40B4-BE49-F238E27FC236}">
              <a16:creationId xmlns:a16="http://schemas.microsoft.com/office/drawing/2014/main" id="{7779C307-7DDD-4FEC-801C-9A29E201DB37}"/>
            </a:ext>
          </a:extLst>
        </cdr:cNvPr>
        <cdr:cNvSpPr/>
      </cdr:nvSpPr>
      <cdr:spPr>
        <a:xfrm xmlns:a="http://schemas.openxmlformats.org/drawingml/2006/main">
          <a:off x="603382" y="95085"/>
          <a:ext cx="10985236" cy="120035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63500"/>
        </a:effectLst>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3600" b="0" cap="none" spc="0" dirty="0">
              <a:ln w="25400">
                <a:noFill/>
              </a:ln>
              <a:solidFill>
                <a:schemeClr val="bg1"/>
              </a:solidFill>
              <a:latin typeface="Arial Black" panose="020B0A04020102020204" pitchFamily="34" charset="0"/>
              <a:cs typeface="Arial" panose="020B0604020202020204" pitchFamily="34" charset="0"/>
            </a:rPr>
            <a:t>Great Basin College </a:t>
          </a:r>
          <a:endParaRPr lang="en-US" sz="3600" dirty="0">
            <a:ln w="25400">
              <a:noFill/>
            </a:ln>
            <a:solidFill>
              <a:schemeClr val="bg1"/>
            </a:solidFill>
            <a:latin typeface="Arial Black" panose="020B0A04020102020204" pitchFamily="34" charset="0"/>
            <a:cs typeface="Arial" panose="020B0604020202020204" pitchFamily="34" charset="0"/>
          </a:endParaRPr>
        </a:p>
        <a:p xmlns:a="http://schemas.openxmlformats.org/drawingml/2006/main">
          <a:pPr algn="ctr"/>
          <a:r>
            <a:rPr lang="en-US" sz="3600" b="0" cap="none" spc="0" dirty="0">
              <a:ln w="25400">
                <a:noFill/>
              </a:ln>
              <a:solidFill>
                <a:schemeClr val="bg1"/>
              </a:solidFill>
              <a:latin typeface="Arial Black" panose="020B0A04020102020204" pitchFamily="34" charset="0"/>
              <a:cs typeface="Arial" panose="020B0604020202020204" pitchFamily="34" charset="0"/>
            </a:rPr>
            <a:t>2021-2023</a:t>
          </a:r>
        </a:p>
      </cdr:txBody>
    </cdr:sp>
  </cdr:relSizeAnchor>
  <cdr:relSizeAnchor xmlns:cdr="http://schemas.openxmlformats.org/drawingml/2006/chartDrawing">
    <cdr:from>
      <cdr:x>0.03601</cdr:x>
      <cdr:y>0.21194</cdr:y>
    </cdr:from>
    <cdr:to>
      <cdr:x>0.65149</cdr:x>
      <cdr:y>1</cdr:y>
    </cdr:to>
    <cdr:sp macro="" textlink="">
      <cdr:nvSpPr>
        <cdr:cNvPr id="6" name="TextBox 5">
          <a:extLst xmlns:a="http://schemas.openxmlformats.org/drawingml/2006/main">
            <a:ext uri="{FF2B5EF4-FFF2-40B4-BE49-F238E27FC236}">
              <a16:creationId xmlns:a16="http://schemas.microsoft.com/office/drawing/2014/main" id="{6064B0EE-4D5C-4C33-AE39-C0B03D4B709D}"/>
            </a:ext>
          </a:extLst>
        </cdr:cNvPr>
        <cdr:cNvSpPr txBox="1"/>
      </cdr:nvSpPr>
      <cdr:spPr>
        <a:xfrm xmlns:a="http://schemas.openxmlformats.org/drawingml/2006/main">
          <a:off x="439054" y="1453486"/>
          <a:ext cx="7503943" cy="5404514"/>
        </a:xfrm>
        <a:prstGeom xmlns:a="http://schemas.openxmlformats.org/drawingml/2006/main" prst="rect">
          <a:avLst/>
        </a:prstGeom>
        <a:noFill xmlns:a="http://schemas.openxmlformats.org/drawingml/2006/main"/>
        <a:effectLst xmlns:a="http://schemas.openxmlformats.org/drawingml/2006/main">
          <a:softEdge rad="63500"/>
        </a:effectLst>
      </cdr:spPr>
      <cdr:txBody>
        <a:bodyPr xmlns:a="http://schemas.openxmlformats.org/drawingml/2006/main" vertOverflow="clip" wrap="square" rtlCol="0"/>
        <a:lstStyle xmlns:a="http://schemas.openxmlformats.org/drawingml/2006/main"/>
        <a:p xmlns:a="http://schemas.openxmlformats.org/drawingml/2006/main">
          <a:endParaRPr lang="en-US" sz="2400" dirty="0">
            <a:solidFill>
              <a:schemeClr val="bg1"/>
            </a:solidFill>
            <a:latin typeface="Arial Black" panose="020B0A04020102020204" pitchFamily="34" charset="0"/>
          </a:endParaRPr>
        </a:p>
        <a:p xmlns:a="http://schemas.openxmlformats.org/drawingml/2006/main">
          <a:pPr marL="342900" indent="-342900">
            <a:buFont typeface="Arial" panose="020B0604020202020204" pitchFamily="34" charset="0"/>
            <a:buChar char="•"/>
          </a:pPr>
          <a:r>
            <a:rPr lang="en-US" sz="2400" dirty="0">
              <a:solidFill>
                <a:schemeClr val="tx1"/>
              </a:solidFill>
              <a:latin typeface="Arial Black" panose="020B0A04020102020204" pitchFamily="34" charset="0"/>
            </a:rPr>
            <a:t>Child Center operations review to provide additional daycare options for GBC students and the community – June 2021</a:t>
          </a:r>
        </a:p>
        <a:p xmlns:a="http://schemas.openxmlformats.org/drawingml/2006/main">
          <a:pPr marL="342900" indent="-342900">
            <a:buFont typeface="Arial" panose="020B0604020202020204" pitchFamily="34" charset="0"/>
            <a:buChar char="•"/>
          </a:pPr>
          <a:r>
            <a:rPr lang="en-US" sz="2400" dirty="0">
              <a:solidFill>
                <a:schemeClr val="tx1"/>
              </a:solidFill>
              <a:latin typeface="Arial Black" panose="020B0A04020102020204" pitchFamily="34" charset="0"/>
            </a:rPr>
            <a:t>Curricular Review Phase 2 – June 2021</a:t>
          </a:r>
        </a:p>
        <a:p xmlns:a="http://schemas.openxmlformats.org/drawingml/2006/main">
          <a:pPr marL="342900" indent="-342900">
            <a:buFont typeface="Arial" panose="020B0604020202020204" pitchFamily="34" charset="0"/>
            <a:buChar char="•"/>
          </a:pPr>
          <a:r>
            <a:rPr lang="en-US" sz="2400" dirty="0">
              <a:solidFill>
                <a:schemeClr val="tx1"/>
              </a:solidFill>
              <a:latin typeface="Arial Black" panose="020B0A04020102020204" pitchFamily="34" charset="0"/>
            </a:rPr>
            <a:t>Strategic Planning 2021-2023</a:t>
          </a:r>
        </a:p>
        <a:p xmlns:a="http://schemas.openxmlformats.org/drawingml/2006/main">
          <a:pPr marL="342900" indent="-342900">
            <a:buFont typeface="Arial" panose="020B0604020202020204" pitchFamily="34" charset="0"/>
            <a:buChar char="•"/>
          </a:pPr>
          <a:r>
            <a:rPr lang="en-US" sz="2400" dirty="0">
              <a:solidFill>
                <a:schemeClr val="tx1"/>
              </a:solidFill>
              <a:latin typeface="Arial Black" panose="020B0A04020102020204" pitchFamily="34" charset="0"/>
            </a:rPr>
            <a:t>GBC Technology Plan Development  - June 2021</a:t>
          </a:r>
        </a:p>
        <a:p xmlns:a="http://schemas.openxmlformats.org/drawingml/2006/main">
          <a:pPr marL="342900" indent="-342900">
            <a:buFont typeface="Arial" panose="020B0604020202020204" pitchFamily="34" charset="0"/>
            <a:buChar char="•"/>
          </a:pPr>
          <a:r>
            <a:rPr lang="en-US" sz="2400" dirty="0">
              <a:solidFill>
                <a:schemeClr val="tx1"/>
              </a:solidFill>
              <a:latin typeface="Arial Black" panose="020B0A04020102020204" pitchFamily="34" charset="0"/>
            </a:rPr>
            <a:t>Winnemucca Health Science/Technology building completion – Summer 2022</a:t>
          </a:r>
        </a:p>
        <a:p xmlns:a="http://schemas.openxmlformats.org/drawingml/2006/main">
          <a:pPr marL="342900" indent="-342900">
            <a:buFont typeface="Arial" panose="020B0604020202020204" pitchFamily="34" charset="0"/>
            <a:buChar char="•"/>
          </a:pPr>
          <a:endParaRPr lang="en-US" sz="2800" dirty="0">
            <a:solidFill>
              <a:srgbClr val="6FA287"/>
            </a:solidFill>
            <a:latin typeface="Arial Black" panose="020B0A04020102020204" pitchFamily="34" charset="0"/>
          </a:endParaRPr>
        </a:p>
        <a:p xmlns:a="http://schemas.openxmlformats.org/drawingml/2006/main">
          <a:pPr marL="342900" indent="-342900">
            <a:buFont typeface="Arial" panose="020B0604020202020204" pitchFamily="34" charset="0"/>
            <a:buChar char="•"/>
          </a:pPr>
          <a:endParaRPr lang="en-US" sz="2800" dirty="0">
            <a:solidFill>
              <a:srgbClr val="6FA287"/>
            </a:solidFill>
            <a:latin typeface="Arial Black" panose="020B0A04020102020204" pitchFamily="34" charset="0"/>
          </a:endParaRPr>
        </a:p>
        <a:p xmlns:a="http://schemas.openxmlformats.org/drawingml/2006/main">
          <a:br>
            <a:rPr lang="en-US" sz="2400" dirty="0"/>
          </a:br>
          <a:br>
            <a:rPr lang="en-US" sz="2400" dirty="0"/>
          </a:br>
          <a:endParaRPr lang="en-US" sz="2400" dirty="0">
            <a:solidFill>
              <a:schemeClr val="tx1"/>
            </a:solidFill>
            <a:latin typeface="Arial Black" panose="020B0A04020102020204" pitchFamily="34" charset="0"/>
          </a:endParaRPr>
        </a:p>
        <a:p xmlns:a="http://schemas.openxmlformats.org/drawingml/2006/main">
          <a:pPr marL="171450" indent="-171450">
            <a:buFont typeface="Arial" panose="020B0604020202020204" pitchFamily="34" charset="0"/>
            <a:buChar char="•"/>
          </a:pPr>
          <a:endParaRPr lang="en-US" sz="1100" dirty="0"/>
        </a:p>
        <a:p xmlns:a="http://schemas.openxmlformats.org/drawingml/2006/main">
          <a:endParaRPr lang="en-US" sz="1100" dirty="0"/>
        </a:p>
      </cdr:txBody>
    </cdr:sp>
  </cdr:relSizeAnchor>
  <cdr:relSizeAnchor xmlns:cdr="http://schemas.openxmlformats.org/drawingml/2006/chartDrawing">
    <cdr:from>
      <cdr:x>0.64925</cdr:x>
      <cdr:y>0.24491</cdr:y>
    </cdr:from>
    <cdr:to>
      <cdr:x>0.99515</cdr:x>
      <cdr:y>0.75509</cdr:y>
    </cdr:to>
    <cdr:pic>
      <cdr:nvPicPr>
        <cdr:cNvPr id="4" name="Picture 3">
          <a:extLst xmlns:a="http://schemas.openxmlformats.org/drawingml/2006/main">
            <a:ext uri="{FF2B5EF4-FFF2-40B4-BE49-F238E27FC236}">
              <a16:creationId xmlns:a16="http://schemas.microsoft.com/office/drawing/2014/main" id="{2E89015F-0F61-427B-915A-FC0B3A4FF6F0}"/>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r="19646"/>
        <a:stretch xmlns:a="http://schemas.openxmlformats.org/drawingml/2006/main"/>
      </cdr:blipFill>
      <cdr:spPr>
        <a:xfrm xmlns:a="http://schemas.openxmlformats.org/drawingml/2006/main">
          <a:off x="7915701" y="1679589"/>
          <a:ext cx="4217159" cy="3498821"/>
        </a:xfrm>
        <a:prstGeom xmlns:a="http://schemas.openxmlformats.org/drawingml/2006/main" prst="rect">
          <a:avLst/>
        </a:prstGeom>
        <a:scene3d xmlns:a="http://schemas.openxmlformats.org/drawingml/2006/main">
          <a:camera prst="orthographicFront"/>
          <a:lightRig rig="threePt" dir="t"/>
        </a:scene3d>
        <a:sp3d xmlns:a="http://schemas.openxmlformats.org/drawingml/2006/main">
          <a:bevelT/>
        </a:sp3d>
      </cdr:spPr>
    </cdr:pic>
  </cdr:relSizeAnchor>
</c:userShapes>
</file>

<file path=ppt/drawings/drawing23.xml><?xml version="1.0" encoding="utf-8"?>
<c:userShapes xmlns:c="http://schemas.openxmlformats.org/drawingml/2006/chart">
  <cdr:relSizeAnchor xmlns:cdr="http://schemas.openxmlformats.org/drawingml/2006/chartDrawing">
    <cdr:from>
      <cdr:x>0.03849</cdr:x>
      <cdr:y>0.3017</cdr:y>
    </cdr:from>
    <cdr:to>
      <cdr:x>0.52224</cdr:x>
      <cdr:y>0.90817</cdr:y>
    </cdr:to>
    <cdr:sp macro="" textlink="">
      <cdr:nvSpPr>
        <cdr:cNvPr id="6" name="TextBox 5">
          <a:extLst xmlns:a="http://schemas.openxmlformats.org/drawingml/2006/main">
            <a:ext uri="{FF2B5EF4-FFF2-40B4-BE49-F238E27FC236}">
              <a16:creationId xmlns:a16="http://schemas.microsoft.com/office/drawing/2014/main" id="{6064B0EE-4D5C-4C33-AE39-C0B03D4B709D}"/>
            </a:ext>
          </a:extLst>
        </cdr:cNvPr>
        <cdr:cNvSpPr txBox="1"/>
      </cdr:nvSpPr>
      <cdr:spPr>
        <a:xfrm xmlns:a="http://schemas.openxmlformats.org/drawingml/2006/main">
          <a:off x="469224" y="2069086"/>
          <a:ext cx="5897880" cy="41591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171450" indent="-171450">
            <a:buFont typeface="Arial" panose="020B0604020202020204" pitchFamily="34" charset="0"/>
            <a:buChar char="•"/>
          </a:pPr>
          <a:endParaRPr lang="en-US" sz="1100" dirty="0">
            <a:solidFill>
              <a:schemeClr val="bg1"/>
            </a:solidFill>
          </a:endParaRPr>
        </a:p>
        <a:p xmlns:a="http://schemas.openxmlformats.org/drawingml/2006/main">
          <a:endParaRPr lang="en-US" sz="1100" dirty="0">
            <a:solidFill>
              <a:schemeClr val="bg1"/>
            </a:solidFill>
          </a:endParaRPr>
        </a:p>
      </cdr:txBody>
    </cdr:sp>
  </cdr:relSizeAnchor>
  <cdr:relSizeAnchor xmlns:cdr="http://schemas.openxmlformats.org/drawingml/2006/chartDrawing">
    <cdr:from>
      <cdr:x>0.07526</cdr:x>
      <cdr:y>0.00921</cdr:y>
    </cdr:from>
    <cdr:to>
      <cdr:x>0.93776</cdr:x>
      <cdr:y>0.15597</cdr:y>
    </cdr:to>
    <cdr:sp macro="" textlink="">
      <cdr:nvSpPr>
        <cdr:cNvPr id="5" name="Title 3">
          <a:extLst xmlns:a="http://schemas.openxmlformats.org/drawingml/2006/main">
            <a:ext uri="{FF2B5EF4-FFF2-40B4-BE49-F238E27FC236}">
              <a16:creationId xmlns:a16="http://schemas.microsoft.com/office/drawing/2014/main" id="{BB69EDA3-CA49-4AD1-9C83-CF13E49C1EB7}"/>
            </a:ext>
          </a:extLst>
        </cdr:cNvPr>
        <cdr:cNvSpPr>
          <a:spLocks xmlns:a="http://schemas.openxmlformats.org/drawingml/2006/main" noGrp="1"/>
        </cdr:cNvSpPr>
      </cdr:nvSpPr>
      <cdr:spPr>
        <a:xfrm xmlns:a="http://schemas.openxmlformats.org/drawingml/2006/main">
          <a:off x="917575" y="63182"/>
          <a:ext cx="10515600" cy="1006475"/>
        </a:xfrm>
        <a:prstGeom xmlns:a="http://schemas.openxmlformats.org/drawingml/2006/main" prst="rect">
          <a:avLst/>
        </a:prstGeom>
      </cdr:spPr>
      <cdr:txBody>
        <a:bodyPr xmlns:a="http://schemas.openxmlformats.org/drawingml/2006/main" vert="horz" lIns="91440" tIns="45720" rIns="91440" bIns="45720" rtlCol="0" anchor="ctr">
          <a:noAutofit/>
        </a:bodyPr>
        <a:lstStyle xmlns:a="http://schemas.openxmlformats.org/drawingml/2006/main">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xmlns:a="http://schemas.openxmlformats.org/drawingml/2006/main">
          <a:r>
            <a:rPr lang="en-US" sz="4000" b="1" dirty="0">
              <a:solidFill>
                <a:schemeClr val="bg1"/>
              </a:solidFill>
              <a:latin typeface="Arial Black" panose="020B0A04020102020204" pitchFamily="34" charset="0"/>
            </a:rPr>
            <a:t>       GBC and UNR Partnership</a:t>
          </a:r>
        </a:p>
      </cdr:txBody>
    </cdr:sp>
  </cdr:relSizeAnchor>
  <cdr:relSizeAnchor xmlns:cdr="http://schemas.openxmlformats.org/drawingml/2006/chartDrawing">
    <cdr:from>
      <cdr:x>0.11175</cdr:x>
      <cdr:y>0.12154</cdr:y>
    </cdr:from>
    <cdr:to>
      <cdr:x>0.95628</cdr:x>
      <cdr:y>0.87846</cdr:y>
    </cdr:to>
    <cdr:sp macro="" textlink="">
      <cdr:nvSpPr>
        <cdr:cNvPr id="7" name="Content Placeholder 4">
          <a:extLst xmlns:a="http://schemas.openxmlformats.org/drawingml/2006/main">
            <a:ext uri="{FF2B5EF4-FFF2-40B4-BE49-F238E27FC236}">
              <a16:creationId xmlns:a16="http://schemas.microsoft.com/office/drawing/2014/main" id="{46FC1373-F1AB-4914-BFFA-6077FA6509C6}"/>
            </a:ext>
          </a:extLst>
        </cdr:cNvPr>
        <cdr:cNvSpPr>
          <a:spLocks xmlns:a="http://schemas.openxmlformats.org/drawingml/2006/main" noGrp="1"/>
        </cdr:cNvSpPr>
      </cdr:nvSpPr>
      <cdr:spPr>
        <a:xfrm xmlns:a="http://schemas.openxmlformats.org/drawingml/2006/main">
          <a:off x="1362430" y="833521"/>
          <a:ext cx="10296510" cy="5190957"/>
        </a:xfrm>
        <a:prstGeom xmlns:a="http://schemas.openxmlformats.org/drawingml/2006/main" prst="rect">
          <a:avLst/>
        </a:prstGeom>
      </cdr:spPr>
      <cdr:txBody>
        <a:bodyPr xmlns:a="http://schemas.openxmlformats.org/drawingml/2006/main" vert="horz" lIns="91440" tIns="45720" rIns="91440" bIns="45720" rtlCol="0">
          <a:normAutofit fontScale="85000" lnSpcReduction="20000"/>
        </a:bodyPr>
        <a:lstStyle xmlns:a="http://schemas.openxmlformats.org/drawingml/2006/main">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endParaRPr lang="en-US" dirty="0"/>
        </a:p>
        <a:p xmlns:a="http://schemas.openxmlformats.org/drawingml/2006/main">
          <a:pPr marL="0" indent="0">
            <a:buNone/>
          </a:pPr>
          <a:r>
            <a:rPr lang="en-US" sz="4200" dirty="0">
              <a:latin typeface="Arial Black" panose="020B0A04020102020204" pitchFamily="34" charset="0"/>
            </a:rPr>
            <a:t>Academic and Student Affairs</a:t>
          </a:r>
          <a:endParaRPr lang="en-US" sz="2400" dirty="0">
            <a:latin typeface="Arial Black" panose="020B0A04020102020204" pitchFamily="34" charset="0"/>
          </a:endParaRPr>
        </a:p>
        <a:p xmlns:a="http://schemas.openxmlformats.org/drawingml/2006/main">
          <a:pPr>
            <a:lnSpc>
              <a:spcPct val="120000"/>
            </a:lnSpc>
          </a:pPr>
          <a:r>
            <a:rPr lang="en-US" dirty="0">
              <a:latin typeface="Arial Black" panose="020B0A04020102020204" pitchFamily="34" charset="0"/>
            </a:rPr>
            <a:t>Academic Partnerships</a:t>
          </a:r>
        </a:p>
        <a:p xmlns:a="http://schemas.openxmlformats.org/drawingml/2006/main">
          <a:pPr lvl="1">
            <a:lnSpc>
              <a:spcPct val="120000"/>
            </a:lnSpc>
          </a:pPr>
          <a:r>
            <a:rPr lang="en-US" dirty="0">
              <a:latin typeface="Arial Black" panose="020B0A04020102020204" pitchFamily="34" charset="0"/>
            </a:rPr>
            <a:t>Transfer students – business/international business, biology, speech pathology, geology, and chemistry (pre-med)</a:t>
          </a:r>
        </a:p>
        <a:p xmlns:a="http://schemas.openxmlformats.org/drawingml/2006/main">
          <a:pPr lvl="1">
            <a:lnSpc>
              <a:spcPct val="120000"/>
            </a:lnSpc>
          </a:pPr>
          <a:r>
            <a:rPr lang="en-US" dirty="0">
              <a:latin typeface="Arial Black" panose="020B0A04020102020204" pitchFamily="34" charset="0"/>
            </a:rPr>
            <a:t>Former GBC students are currently pursuing approximately 30 different degrees at UNR</a:t>
          </a:r>
        </a:p>
        <a:p xmlns:a="http://schemas.openxmlformats.org/drawingml/2006/main">
          <a:pPr lvl="1">
            <a:lnSpc>
              <a:spcPct val="120000"/>
            </a:lnSpc>
          </a:pPr>
          <a:r>
            <a:rPr lang="en-US" dirty="0">
              <a:latin typeface="Arial Black" panose="020B0A04020102020204" pitchFamily="34" charset="0"/>
            </a:rPr>
            <a:t>Upper division courses, such as math and biology</a:t>
          </a:r>
        </a:p>
        <a:p xmlns:a="http://schemas.openxmlformats.org/drawingml/2006/main">
          <a:pPr lvl="1">
            <a:lnSpc>
              <a:spcPct val="120000"/>
            </a:lnSpc>
          </a:pPr>
          <a:r>
            <a:rPr lang="en-US" dirty="0">
              <a:latin typeface="Arial Black" panose="020B0A04020102020204" pitchFamily="34" charset="0"/>
            </a:rPr>
            <a:t>Social work 3+1 program – new scholarship for GBC students in their 4</a:t>
          </a:r>
          <a:r>
            <a:rPr lang="en-US" baseline="30000" dirty="0">
              <a:latin typeface="Arial Black" panose="020B0A04020102020204" pitchFamily="34" charset="0"/>
            </a:rPr>
            <a:t>th</a:t>
          </a:r>
          <a:r>
            <a:rPr lang="en-US" dirty="0">
              <a:latin typeface="Arial Black" panose="020B0A04020102020204" pitchFamily="34" charset="0"/>
            </a:rPr>
            <a:t> year</a:t>
          </a:r>
          <a:endParaRPr lang="en-US" sz="3800" dirty="0">
            <a:latin typeface="Arial Black" panose="020B0A04020102020204" pitchFamily="34" charset="0"/>
          </a:endParaRPr>
        </a:p>
        <a:p xmlns:a="http://schemas.openxmlformats.org/drawingml/2006/main">
          <a:pPr>
            <a:lnSpc>
              <a:spcPct val="120000"/>
            </a:lnSpc>
          </a:pPr>
          <a:r>
            <a:rPr lang="en-US" dirty="0">
              <a:latin typeface="Arial Black" panose="020B0A04020102020204" pitchFamily="34" charset="0"/>
            </a:rPr>
            <a:t>Student Transfer Coordinator (funded through savings by Shared Business Services)</a:t>
          </a:r>
        </a:p>
        <a:p xmlns:a="http://schemas.openxmlformats.org/drawingml/2006/main">
          <a:pPr>
            <a:lnSpc>
              <a:spcPct val="120000"/>
            </a:lnSpc>
          </a:pPr>
          <a:r>
            <a:rPr lang="en-US" dirty="0">
              <a:latin typeface="Arial Black" panose="020B0A04020102020204" pitchFamily="34" charset="0"/>
            </a:rPr>
            <a:t>Disability Resource Center services – Spring 2020 semester</a:t>
          </a:r>
        </a:p>
        <a:p xmlns:a="http://schemas.openxmlformats.org/drawingml/2006/main">
          <a:pPr marL="457200" lvl="1" indent="0">
            <a:buNone/>
          </a:pPr>
          <a:endParaRPr lang="en-US" dirty="0"/>
        </a:p>
        <a:p xmlns:a="http://schemas.openxmlformats.org/drawingml/2006/main">
          <a:pPr marL="457200" lvl="1" indent="0">
            <a:buNone/>
          </a:pPr>
          <a:endParaRPr lang="en-US" dirty="0"/>
        </a:p>
      </cdr:txBody>
    </cdr:sp>
  </cdr:relSizeAnchor>
</c:userShapes>
</file>

<file path=ppt/drawings/drawing24.xml><?xml version="1.0" encoding="utf-8"?>
<c:userShapes xmlns:c="http://schemas.openxmlformats.org/drawingml/2006/chart">
  <cdr:relSizeAnchor xmlns:cdr="http://schemas.openxmlformats.org/drawingml/2006/chartDrawing">
    <cdr:from>
      <cdr:x>0.03849</cdr:x>
      <cdr:y>0.3017</cdr:y>
    </cdr:from>
    <cdr:to>
      <cdr:x>0.52224</cdr:x>
      <cdr:y>0.90817</cdr:y>
    </cdr:to>
    <cdr:sp macro="" textlink="">
      <cdr:nvSpPr>
        <cdr:cNvPr id="6" name="TextBox 5">
          <a:extLst xmlns:a="http://schemas.openxmlformats.org/drawingml/2006/main">
            <a:ext uri="{FF2B5EF4-FFF2-40B4-BE49-F238E27FC236}">
              <a16:creationId xmlns:a16="http://schemas.microsoft.com/office/drawing/2014/main" id="{6064B0EE-4D5C-4C33-AE39-C0B03D4B709D}"/>
            </a:ext>
          </a:extLst>
        </cdr:cNvPr>
        <cdr:cNvSpPr txBox="1"/>
      </cdr:nvSpPr>
      <cdr:spPr>
        <a:xfrm xmlns:a="http://schemas.openxmlformats.org/drawingml/2006/main">
          <a:off x="469224" y="2069086"/>
          <a:ext cx="5897880" cy="41591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171450" indent="-171450">
            <a:buFont typeface="Arial" panose="020B0604020202020204" pitchFamily="34" charset="0"/>
            <a:buChar char="•"/>
          </a:pPr>
          <a:endParaRPr lang="en-US" sz="1100" dirty="0">
            <a:solidFill>
              <a:schemeClr val="bg1"/>
            </a:solidFill>
          </a:endParaRPr>
        </a:p>
        <a:p xmlns:a="http://schemas.openxmlformats.org/drawingml/2006/main">
          <a:endParaRPr lang="en-US" sz="1100" dirty="0">
            <a:solidFill>
              <a:schemeClr val="bg1"/>
            </a:solidFill>
          </a:endParaRPr>
        </a:p>
      </cdr:txBody>
    </cdr:sp>
  </cdr:relSizeAnchor>
  <cdr:relSizeAnchor xmlns:cdr="http://schemas.openxmlformats.org/drawingml/2006/chartDrawing">
    <cdr:from>
      <cdr:x>0.07526</cdr:x>
      <cdr:y>0.00921</cdr:y>
    </cdr:from>
    <cdr:to>
      <cdr:x>0.93776</cdr:x>
      <cdr:y>0.15597</cdr:y>
    </cdr:to>
    <cdr:sp macro="" textlink="">
      <cdr:nvSpPr>
        <cdr:cNvPr id="5" name="Title 3">
          <a:extLst xmlns:a="http://schemas.openxmlformats.org/drawingml/2006/main">
            <a:ext uri="{FF2B5EF4-FFF2-40B4-BE49-F238E27FC236}">
              <a16:creationId xmlns:a16="http://schemas.microsoft.com/office/drawing/2014/main" id="{BB69EDA3-CA49-4AD1-9C83-CF13E49C1EB7}"/>
            </a:ext>
          </a:extLst>
        </cdr:cNvPr>
        <cdr:cNvSpPr>
          <a:spLocks xmlns:a="http://schemas.openxmlformats.org/drawingml/2006/main" noGrp="1"/>
        </cdr:cNvSpPr>
      </cdr:nvSpPr>
      <cdr:spPr>
        <a:xfrm xmlns:a="http://schemas.openxmlformats.org/drawingml/2006/main">
          <a:off x="917575" y="63182"/>
          <a:ext cx="10515600" cy="1006475"/>
        </a:xfrm>
        <a:prstGeom xmlns:a="http://schemas.openxmlformats.org/drawingml/2006/main" prst="rect">
          <a:avLst/>
        </a:prstGeom>
      </cdr:spPr>
      <cdr:txBody>
        <a:bodyPr xmlns:a="http://schemas.openxmlformats.org/drawingml/2006/main" vert="horz" lIns="91440" tIns="45720" rIns="91440" bIns="45720" rtlCol="0" anchor="ctr">
          <a:noAutofit/>
        </a:bodyPr>
        <a:lstStyle xmlns:a="http://schemas.openxmlformats.org/drawingml/2006/main">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xmlns:a="http://schemas.openxmlformats.org/drawingml/2006/main">
          <a:r>
            <a:rPr lang="en-US" b="1" dirty="0">
              <a:solidFill>
                <a:schemeClr val="bg1"/>
              </a:solidFill>
              <a:latin typeface="Arial Black" panose="020B0A04020102020204" pitchFamily="34" charset="0"/>
            </a:rPr>
            <a:t>      GBC and UNR Partnership</a:t>
          </a:r>
        </a:p>
      </cdr:txBody>
    </cdr:sp>
  </cdr:relSizeAnchor>
  <cdr:relSizeAnchor xmlns:cdr="http://schemas.openxmlformats.org/drawingml/2006/chartDrawing">
    <cdr:from>
      <cdr:x>0.10634</cdr:x>
      <cdr:y>0.11045</cdr:y>
    </cdr:from>
    <cdr:to>
      <cdr:x>0.96324</cdr:x>
      <cdr:y>0.90817</cdr:y>
    </cdr:to>
    <cdr:sp macro="" textlink="">
      <cdr:nvSpPr>
        <cdr:cNvPr id="7" name="Content Placeholder 4">
          <a:extLst xmlns:a="http://schemas.openxmlformats.org/drawingml/2006/main">
            <a:ext uri="{FF2B5EF4-FFF2-40B4-BE49-F238E27FC236}">
              <a16:creationId xmlns:a16="http://schemas.microsoft.com/office/drawing/2014/main" id="{46FC1373-F1AB-4914-BFFA-6077FA6509C6}"/>
            </a:ext>
          </a:extLst>
        </cdr:cNvPr>
        <cdr:cNvSpPr>
          <a:spLocks xmlns:a="http://schemas.openxmlformats.org/drawingml/2006/main" noGrp="1"/>
        </cdr:cNvSpPr>
      </cdr:nvSpPr>
      <cdr:spPr>
        <a:xfrm xmlns:a="http://schemas.openxmlformats.org/drawingml/2006/main">
          <a:off x="1296537" y="757451"/>
          <a:ext cx="10447285" cy="5470779"/>
        </a:xfrm>
        <a:prstGeom xmlns:a="http://schemas.openxmlformats.org/drawingml/2006/main" prst="rect">
          <a:avLst/>
        </a:prstGeom>
      </cdr:spPr>
      <cdr:txBody>
        <a:bodyPr xmlns:a="http://schemas.openxmlformats.org/drawingml/2006/main" vert="horz" lIns="91440" tIns="45720" rIns="91440" bIns="45720" rtlCol="0">
          <a:normAutofit fontScale="85000" lnSpcReduction="20000"/>
        </a:bodyPr>
        <a:lstStyle xmlns:a="http://schemas.openxmlformats.org/drawingml/2006/main">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endParaRPr lang="en-US" dirty="0">
            <a:latin typeface="Arial Black" panose="020B0A04020102020204" pitchFamily="34" charset="0"/>
          </a:endParaRPr>
        </a:p>
        <a:p xmlns:a="http://schemas.openxmlformats.org/drawingml/2006/main">
          <a:pPr marL="0" indent="0">
            <a:buNone/>
          </a:pPr>
          <a:endParaRPr lang="en-US" dirty="0">
            <a:latin typeface="Arial Black" panose="020B0A04020102020204" pitchFamily="34" charset="0"/>
          </a:endParaRPr>
        </a:p>
        <a:p xmlns:a="http://schemas.openxmlformats.org/drawingml/2006/main">
          <a:pPr marL="0" indent="0">
            <a:buNone/>
          </a:pPr>
          <a:r>
            <a:rPr lang="en-US" sz="4700" dirty="0">
              <a:latin typeface="Arial Black" panose="020B0A04020102020204" pitchFamily="34" charset="0"/>
            </a:rPr>
            <a:t>Administration and Finance</a:t>
          </a:r>
          <a:endParaRPr lang="en-US" dirty="0">
            <a:latin typeface="Arial Black" panose="020B0A04020102020204" pitchFamily="34" charset="0"/>
          </a:endParaRPr>
        </a:p>
        <a:p xmlns:a="http://schemas.openxmlformats.org/drawingml/2006/main">
          <a:pPr>
            <a:lnSpc>
              <a:spcPct val="120000"/>
            </a:lnSpc>
          </a:pPr>
          <a:r>
            <a:rPr lang="en-US" dirty="0">
              <a:latin typeface="Arial Black" panose="020B0A04020102020204" pitchFamily="34" charset="0"/>
            </a:rPr>
            <a:t>Business Services </a:t>
          </a:r>
          <a:endParaRPr lang="en-US" sz="2100" dirty="0">
            <a:latin typeface="Arial Black" panose="020B0A04020102020204" pitchFamily="34" charset="0"/>
          </a:endParaRPr>
        </a:p>
        <a:p xmlns:a="http://schemas.openxmlformats.org/drawingml/2006/main">
          <a:pPr lvl="1">
            <a:lnSpc>
              <a:spcPct val="120000"/>
            </a:lnSpc>
          </a:pPr>
          <a:r>
            <a:rPr lang="en-US" dirty="0">
              <a:latin typeface="Arial Black" panose="020B0A04020102020204" pitchFamily="34" charset="0"/>
            </a:rPr>
            <a:t>UNR prepared GBC financial statements for FY2020, which had previously been outsourced for several years, saving GBC $10,000</a:t>
          </a:r>
        </a:p>
        <a:p xmlns:a="http://schemas.openxmlformats.org/drawingml/2006/main">
          <a:pPr lvl="1">
            <a:lnSpc>
              <a:spcPct val="120000"/>
            </a:lnSpc>
          </a:pPr>
          <a:r>
            <a:rPr lang="en-US" dirty="0">
              <a:latin typeface="Arial Black" panose="020B0A04020102020204" pitchFamily="34" charset="0"/>
            </a:rPr>
            <a:t>Workday training resources and support</a:t>
          </a:r>
        </a:p>
        <a:p xmlns:a="http://schemas.openxmlformats.org/drawingml/2006/main">
          <a:pPr lvl="1">
            <a:lnSpc>
              <a:spcPct val="120000"/>
            </a:lnSpc>
          </a:pPr>
          <a:r>
            <a:rPr lang="en-US" dirty="0">
              <a:latin typeface="Arial Black" panose="020B0A04020102020204" pitchFamily="34" charset="0"/>
            </a:rPr>
            <a:t>Sponsored projects administration and reporting</a:t>
          </a:r>
        </a:p>
        <a:p xmlns:a="http://schemas.openxmlformats.org/drawingml/2006/main">
          <a:pPr lvl="1">
            <a:lnSpc>
              <a:spcPct val="120000"/>
            </a:lnSpc>
          </a:pPr>
          <a:r>
            <a:rPr lang="en-US" dirty="0">
              <a:latin typeface="Arial Black" panose="020B0A04020102020204" pitchFamily="34" charset="0"/>
            </a:rPr>
            <a:t>UNR has processed over 4,000 p-card transactions and 1,000 expense reports for GBC, saving $46,000</a:t>
          </a:r>
          <a:endParaRPr lang="en-US" sz="2100" dirty="0">
            <a:latin typeface="Arial Black" panose="020B0A04020102020204" pitchFamily="34" charset="0"/>
          </a:endParaRPr>
        </a:p>
        <a:p xmlns:a="http://schemas.openxmlformats.org/drawingml/2006/main">
          <a:pPr>
            <a:lnSpc>
              <a:spcPct val="120000"/>
            </a:lnSpc>
          </a:pPr>
          <a:r>
            <a:rPr lang="en-US" dirty="0">
              <a:latin typeface="Arial Black" panose="020B0A04020102020204" pitchFamily="34" charset="0"/>
            </a:rPr>
            <a:t>Construction Management Services for GBC’s New Building in Winnemucca</a:t>
          </a:r>
        </a:p>
        <a:p xmlns:a="http://schemas.openxmlformats.org/drawingml/2006/main">
          <a:pPr lvl="1">
            <a:lnSpc>
              <a:spcPct val="120000"/>
            </a:lnSpc>
          </a:pPr>
          <a:r>
            <a:rPr lang="en-US" dirty="0">
              <a:latin typeface="Arial Black" panose="020B0A04020102020204" pitchFamily="34" charset="0"/>
            </a:rPr>
            <a:t>Savings of $150,000</a:t>
          </a:r>
          <a:endParaRPr lang="en-US" sz="2100" dirty="0">
            <a:latin typeface="Arial Black" panose="020B0A04020102020204" pitchFamily="34" charset="0"/>
          </a:endParaRPr>
        </a:p>
        <a:p xmlns:a="http://schemas.openxmlformats.org/drawingml/2006/main">
          <a:pPr>
            <a:lnSpc>
              <a:spcPct val="120000"/>
            </a:lnSpc>
          </a:pPr>
          <a:r>
            <a:rPr lang="en-US" dirty="0">
              <a:latin typeface="Arial Black" panose="020B0A04020102020204" pitchFamily="34" charset="0"/>
            </a:rPr>
            <a:t>Northern Command Police and Safety Assistance</a:t>
          </a:r>
        </a:p>
        <a:p xmlns:a="http://schemas.openxmlformats.org/drawingml/2006/main">
          <a:pPr marL="457200" lvl="1" indent="0">
            <a:buNone/>
          </a:pPr>
          <a:endParaRPr lang="en-US" dirty="0"/>
        </a:p>
        <a:p xmlns:a="http://schemas.openxmlformats.org/drawingml/2006/main">
          <a:pPr marL="457200" lvl="1" indent="0">
            <a:buNone/>
          </a:pPr>
          <a:endParaRPr lang="en-US" dirty="0"/>
        </a:p>
        <a:p xmlns:a="http://schemas.openxmlformats.org/drawingml/2006/main">
          <a:pPr marL="457200" lvl="1" indent="0">
            <a:buNone/>
          </a:pPr>
          <a:endParaRPr lang="en-US" dirty="0"/>
        </a:p>
      </cdr:txBody>
    </cdr:sp>
  </cdr:relSizeAnchor>
</c:userShapes>
</file>

<file path=ppt/drawings/drawing25.xml><?xml version="1.0" encoding="utf-8"?>
<c:userShapes xmlns:c="http://schemas.openxmlformats.org/drawingml/2006/chart">
  <cdr:relSizeAnchor xmlns:cdr="http://schemas.openxmlformats.org/drawingml/2006/chartDrawing">
    <cdr:from>
      <cdr:x>0.03849</cdr:x>
      <cdr:y>0.3017</cdr:y>
    </cdr:from>
    <cdr:to>
      <cdr:x>0.52224</cdr:x>
      <cdr:y>0.90817</cdr:y>
    </cdr:to>
    <cdr:sp macro="" textlink="">
      <cdr:nvSpPr>
        <cdr:cNvPr id="6" name="TextBox 5">
          <a:extLst xmlns:a="http://schemas.openxmlformats.org/drawingml/2006/main">
            <a:ext uri="{FF2B5EF4-FFF2-40B4-BE49-F238E27FC236}">
              <a16:creationId xmlns:a16="http://schemas.microsoft.com/office/drawing/2014/main" id="{6064B0EE-4D5C-4C33-AE39-C0B03D4B709D}"/>
            </a:ext>
          </a:extLst>
        </cdr:cNvPr>
        <cdr:cNvSpPr txBox="1"/>
      </cdr:nvSpPr>
      <cdr:spPr>
        <a:xfrm xmlns:a="http://schemas.openxmlformats.org/drawingml/2006/main">
          <a:off x="469224" y="2069086"/>
          <a:ext cx="5897880" cy="41591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171450" indent="-171450">
            <a:buFont typeface="Arial" panose="020B0604020202020204" pitchFamily="34" charset="0"/>
            <a:buChar char="•"/>
          </a:pPr>
          <a:endParaRPr lang="en-US" sz="1100" dirty="0">
            <a:solidFill>
              <a:schemeClr val="bg1"/>
            </a:solidFill>
          </a:endParaRPr>
        </a:p>
        <a:p xmlns:a="http://schemas.openxmlformats.org/drawingml/2006/main">
          <a:endParaRPr lang="en-US" sz="1100" dirty="0">
            <a:solidFill>
              <a:schemeClr val="bg1"/>
            </a:solidFill>
          </a:endParaRPr>
        </a:p>
      </cdr:txBody>
    </cdr:sp>
  </cdr:relSizeAnchor>
  <cdr:relSizeAnchor xmlns:cdr="http://schemas.openxmlformats.org/drawingml/2006/chartDrawing">
    <cdr:from>
      <cdr:x>0.07292</cdr:x>
      <cdr:y>0.06065</cdr:y>
    </cdr:from>
    <cdr:to>
      <cdr:x>0.93542</cdr:x>
      <cdr:y>0.20741</cdr:y>
    </cdr:to>
    <cdr:sp macro="" textlink="">
      <cdr:nvSpPr>
        <cdr:cNvPr id="5" name="Title 3">
          <a:extLst xmlns:a="http://schemas.openxmlformats.org/drawingml/2006/main">
            <a:ext uri="{FF2B5EF4-FFF2-40B4-BE49-F238E27FC236}">
              <a16:creationId xmlns:a16="http://schemas.microsoft.com/office/drawing/2014/main" id="{BB69EDA3-CA49-4AD1-9C83-CF13E49C1EB7}"/>
            </a:ext>
          </a:extLst>
        </cdr:cNvPr>
        <cdr:cNvSpPr>
          <a:spLocks xmlns:a="http://schemas.openxmlformats.org/drawingml/2006/main" noGrp="1"/>
        </cdr:cNvSpPr>
      </cdr:nvSpPr>
      <cdr:spPr>
        <a:xfrm xmlns:a="http://schemas.openxmlformats.org/drawingml/2006/main">
          <a:off x="889000" y="415925"/>
          <a:ext cx="10515600" cy="1006475"/>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xmlns:a="http://schemas.openxmlformats.org/drawingml/2006/main">
          <a:endParaRPr lang="en-US" sz="5400" b="1" dirty="0"/>
        </a:p>
      </cdr:txBody>
    </cdr:sp>
  </cdr:relSizeAnchor>
  <cdr:relSizeAnchor xmlns:cdr="http://schemas.openxmlformats.org/drawingml/2006/chartDrawing">
    <cdr:from>
      <cdr:x>0.07292</cdr:x>
      <cdr:y>0.18316</cdr:y>
    </cdr:from>
    <cdr:to>
      <cdr:x>0.93542</cdr:x>
      <cdr:y>0.9868</cdr:y>
    </cdr:to>
    <cdr:sp macro="" textlink="">
      <cdr:nvSpPr>
        <cdr:cNvPr id="7" name="Content Placeholder 4">
          <a:extLst xmlns:a="http://schemas.openxmlformats.org/drawingml/2006/main">
            <a:ext uri="{FF2B5EF4-FFF2-40B4-BE49-F238E27FC236}">
              <a16:creationId xmlns:a16="http://schemas.microsoft.com/office/drawing/2014/main" id="{46FC1373-F1AB-4914-BFFA-6077FA6509C6}"/>
            </a:ext>
          </a:extLst>
        </cdr:cNvPr>
        <cdr:cNvSpPr>
          <a:spLocks xmlns:a="http://schemas.openxmlformats.org/drawingml/2006/main" noGrp="1"/>
        </cdr:cNvSpPr>
      </cdr:nvSpPr>
      <cdr:spPr>
        <a:xfrm xmlns:a="http://schemas.openxmlformats.org/drawingml/2006/main">
          <a:off x="889000" y="1256145"/>
          <a:ext cx="10515600" cy="5511339"/>
        </a:xfrm>
        <a:prstGeom xmlns:a="http://schemas.openxmlformats.org/drawingml/2006/main" prst="rect">
          <a:avLst/>
        </a:prstGeom>
      </cdr:spPr>
      <cdr:txBody>
        <a:bodyPr xmlns:a="http://schemas.openxmlformats.org/drawingml/2006/main" vert="horz" lIns="91440" tIns="45720" rIns="91440" bIns="45720" rtlCol="0">
          <a:normAutofit fontScale="85000" lnSpcReduction="20000"/>
        </a:bodyPr>
        <a:lstStyle xmlns:a="http://schemas.openxmlformats.org/drawingml/2006/main">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marL="457200" lvl="1" indent="0">
            <a:buNone/>
          </a:pPr>
          <a:endParaRPr lang="en-US" dirty="0"/>
        </a:p>
        <a:p xmlns:a="http://schemas.openxmlformats.org/drawingml/2006/main">
          <a:pPr marL="457200" lvl="1" indent="0">
            <a:buNone/>
          </a:pPr>
          <a:endParaRPr lang="en-US" dirty="0"/>
        </a:p>
        <a:p xmlns:a="http://schemas.openxmlformats.org/drawingml/2006/main">
          <a:pPr marL="457200" lvl="1" indent="0">
            <a:buNone/>
          </a:pPr>
          <a:endParaRPr lang="en-US" dirty="0"/>
        </a:p>
      </cdr:txBody>
    </cdr:sp>
  </cdr:relSizeAnchor>
  <cdr:relSizeAnchor xmlns:cdr="http://schemas.openxmlformats.org/drawingml/2006/chartDrawing">
    <cdr:from>
      <cdr:x>0.07682</cdr:x>
      <cdr:y>0</cdr:y>
    </cdr:from>
    <cdr:to>
      <cdr:x>0.93932</cdr:x>
      <cdr:y>0.14676</cdr:y>
    </cdr:to>
    <cdr:sp macro="" textlink="">
      <cdr:nvSpPr>
        <cdr:cNvPr id="8" name="Title 3">
          <a:extLst xmlns:a="http://schemas.openxmlformats.org/drawingml/2006/main">
            <a:ext uri="{FF2B5EF4-FFF2-40B4-BE49-F238E27FC236}">
              <a16:creationId xmlns:a16="http://schemas.microsoft.com/office/drawing/2014/main" id="{BB69EDA3-CA49-4AD1-9C83-CF13E49C1EB7}"/>
            </a:ext>
          </a:extLst>
        </cdr:cNvPr>
        <cdr:cNvSpPr>
          <a:spLocks xmlns:a="http://schemas.openxmlformats.org/drawingml/2006/main" noGrp="1"/>
        </cdr:cNvSpPr>
      </cdr:nvSpPr>
      <cdr:spPr>
        <a:xfrm xmlns:a="http://schemas.openxmlformats.org/drawingml/2006/main">
          <a:off x="936625" y="0"/>
          <a:ext cx="10515600" cy="1006475"/>
        </a:xfrm>
        <a:prstGeom xmlns:a="http://schemas.openxmlformats.org/drawingml/2006/main" prst="rect">
          <a:avLst/>
        </a:prstGeom>
      </cdr:spPr>
      <cdr:txBody>
        <a:bodyPr xmlns:a="http://schemas.openxmlformats.org/drawingml/2006/main" vert="horz" lIns="91440" tIns="45720" rIns="91440" bIns="45720" rtlCol="0" anchor="ctr">
          <a:noAutofit/>
        </a:bodyPr>
        <a:lstStyle xmlns:a="http://schemas.openxmlformats.org/drawingml/2006/main">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xmlns:a="http://schemas.openxmlformats.org/drawingml/2006/main">
          <a:endParaRPr lang="en-US" sz="4000" b="1" dirty="0">
            <a:solidFill>
              <a:schemeClr val="bg1"/>
            </a:solidFill>
            <a:latin typeface="Arial Black" panose="020B0A04020102020204" pitchFamily="34" charset="0"/>
          </a:endParaRPr>
        </a:p>
        <a:p xmlns:a="http://schemas.openxmlformats.org/drawingml/2006/main">
          <a:endParaRPr lang="en-US" sz="4000" b="1" dirty="0">
            <a:solidFill>
              <a:schemeClr val="bg1"/>
            </a:solidFill>
            <a:latin typeface="Arial Black" panose="020B0A04020102020204" pitchFamily="34" charset="0"/>
          </a:endParaRPr>
        </a:p>
        <a:p xmlns:a="http://schemas.openxmlformats.org/drawingml/2006/main">
          <a:r>
            <a:rPr lang="en-US" sz="4000" b="1" dirty="0">
              <a:solidFill>
                <a:schemeClr val="bg1"/>
              </a:solidFill>
              <a:latin typeface="Arial Black" panose="020B0A04020102020204" pitchFamily="34" charset="0"/>
            </a:rPr>
            <a:t>    GBC and UNR – Looking Forward</a:t>
          </a:r>
        </a:p>
      </cdr:txBody>
    </cdr:sp>
  </cdr:relSizeAnchor>
  <cdr:relSizeAnchor xmlns:cdr="http://schemas.openxmlformats.org/drawingml/2006/chartDrawing">
    <cdr:from>
      <cdr:x>0.06875</cdr:x>
      <cdr:y>0.09157</cdr:y>
    </cdr:from>
    <cdr:to>
      <cdr:x>0.93125</cdr:x>
      <cdr:y>1</cdr:y>
    </cdr:to>
    <cdr:sp macro="" textlink="">
      <cdr:nvSpPr>
        <cdr:cNvPr id="9" name="Content Placeholder 4">
          <a:extLst xmlns:a="http://schemas.openxmlformats.org/drawingml/2006/main">
            <a:ext uri="{FF2B5EF4-FFF2-40B4-BE49-F238E27FC236}">
              <a16:creationId xmlns:a16="http://schemas.microsoft.com/office/drawing/2014/main" id="{46FC1373-F1AB-4914-BFFA-6077FA6509C6}"/>
            </a:ext>
          </a:extLst>
        </cdr:cNvPr>
        <cdr:cNvSpPr>
          <a:spLocks xmlns:a="http://schemas.openxmlformats.org/drawingml/2006/main" noGrp="1"/>
        </cdr:cNvSpPr>
      </cdr:nvSpPr>
      <cdr:spPr>
        <a:xfrm xmlns:a="http://schemas.openxmlformats.org/drawingml/2006/main">
          <a:off x="838200" y="627987"/>
          <a:ext cx="10515600" cy="6230013"/>
        </a:xfrm>
        <a:prstGeom xmlns:a="http://schemas.openxmlformats.org/drawingml/2006/main" prst="rect">
          <a:avLst/>
        </a:prstGeom>
      </cdr:spPr>
      <cdr:txBody>
        <a:bodyPr xmlns:a="http://schemas.openxmlformats.org/drawingml/2006/main" vert="horz" lIns="91440" tIns="45720" rIns="91440" bIns="45720" rtlCol="0">
          <a:normAutofit lnSpcReduction="10000"/>
        </a:bodyPr>
        <a:lstStyle xmlns:a="http://schemas.openxmlformats.org/drawingml/2006/main">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marL="0" indent="0">
            <a:buNone/>
          </a:pPr>
          <a:endParaRPr lang="en-US" dirty="0"/>
        </a:p>
        <a:p xmlns:a="http://schemas.openxmlformats.org/drawingml/2006/main">
          <a:pPr marL="0" indent="0">
            <a:lnSpc>
              <a:spcPct val="110000"/>
            </a:lnSpc>
            <a:buNone/>
          </a:pPr>
          <a:endParaRPr lang="en-US" sz="3600" dirty="0">
            <a:latin typeface="Arial Black" panose="020B0A04020102020204" pitchFamily="34" charset="0"/>
          </a:endParaRPr>
        </a:p>
        <a:p xmlns:a="http://schemas.openxmlformats.org/drawingml/2006/main">
          <a:pPr marL="0" indent="0">
            <a:lnSpc>
              <a:spcPct val="110000"/>
            </a:lnSpc>
            <a:buNone/>
          </a:pPr>
          <a:r>
            <a:rPr lang="en-US" sz="3600" dirty="0">
              <a:latin typeface="Arial Black" panose="020B0A04020102020204" pitchFamily="34" charset="0"/>
            </a:rPr>
            <a:t>Academic and Student Affairs</a:t>
          </a:r>
        </a:p>
        <a:p xmlns:a="http://schemas.openxmlformats.org/drawingml/2006/main">
          <a:pPr lvl="1">
            <a:lnSpc>
              <a:spcPct val="110000"/>
            </a:lnSpc>
          </a:pPr>
          <a:r>
            <a:rPr lang="en-US" sz="2000" dirty="0">
              <a:latin typeface="Arial Black" panose="020B0A04020102020204" pitchFamily="34" charset="0"/>
            </a:rPr>
            <a:t>Pathways for applied degrees</a:t>
          </a:r>
        </a:p>
        <a:p xmlns:a="http://schemas.openxmlformats.org/drawingml/2006/main">
          <a:pPr lvl="1"/>
          <a:r>
            <a:rPr lang="en-US" sz="2000" dirty="0">
              <a:latin typeface="Arial Black" panose="020B0A04020102020204" pitchFamily="34" charset="0"/>
            </a:rPr>
            <a:t>Collaboration with online and distance education</a:t>
          </a:r>
        </a:p>
        <a:p xmlns:a="http://schemas.openxmlformats.org/drawingml/2006/main">
          <a:pPr marL="0" indent="0">
            <a:buNone/>
          </a:pPr>
          <a:endParaRPr lang="en-US" sz="2400" dirty="0">
            <a:latin typeface="Arial Black" panose="020B0A04020102020204" pitchFamily="34" charset="0"/>
          </a:endParaRPr>
        </a:p>
        <a:p xmlns:a="http://schemas.openxmlformats.org/drawingml/2006/main">
          <a:pPr marL="0" indent="0">
            <a:buNone/>
          </a:pPr>
          <a:r>
            <a:rPr lang="en-US" sz="3600" dirty="0">
              <a:latin typeface="Arial Black" panose="020B0A04020102020204" pitchFamily="34" charset="0"/>
            </a:rPr>
            <a:t>Administration and Finance</a:t>
          </a:r>
          <a:endParaRPr lang="en-US" sz="1600" dirty="0">
            <a:latin typeface="Arial Black" panose="020B0A04020102020204" pitchFamily="34" charset="0"/>
          </a:endParaRPr>
        </a:p>
        <a:p xmlns:a="http://schemas.openxmlformats.org/drawingml/2006/main">
          <a:r>
            <a:rPr lang="en-US" sz="2400" dirty="0">
              <a:latin typeface="Arial Black" panose="020B0A04020102020204" pitchFamily="34" charset="0"/>
            </a:rPr>
            <a:t>Information Technology</a:t>
          </a:r>
        </a:p>
        <a:p xmlns:a="http://schemas.openxmlformats.org/drawingml/2006/main">
          <a:pPr lvl="1"/>
          <a:r>
            <a:rPr lang="en-US" sz="2000" dirty="0">
              <a:latin typeface="Arial Black" panose="020B0A04020102020204" pitchFamily="34" charset="0"/>
            </a:rPr>
            <a:t>UNR to review and assess telephone system at GBC’s Elko Campus</a:t>
          </a:r>
        </a:p>
        <a:p xmlns:a="http://schemas.openxmlformats.org/drawingml/2006/main">
          <a:r>
            <a:rPr lang="en-US" sz="2400" dirty="0">
              <a:latin typeface="Arial Black" panose="020B0A04020102020204" pitchFamily="34" charset="0"/>
            </a:rPr>
            <a:t>Facilities and real estate-related services</a:t>
          </a:r>
        </a:p>
        <a:p xmlns:a="http://schemas.openxmlformats.org/drawingml/2006/main">
          <a:pPr lvl="1"/>
          <a:r>
            <a:rPr lang="en-US" sz="2000" dirty="0">
              <a:latin typeface="Arial Black" panose="020B0A04020102020204" pitchFamily="34" charset="0"/>
            </a:rPr>
            <a:t>Review sharing maintenance and custodial services in common locations</a:t>
          </a:r>
          <a:endParaRPr lang="en-US" dirty="0"/>
        </a:p>
        <a:p xmlns:a="http://schemas.openxmlformats.org/drawingml/2006/main">
          <a:pPr marL="457200" lvl="1" indent="0">
            <a:buNone/>
          </a:pPr>
          <a:endParaRPr lang="en-US" dirty="0"/>
        </a:p>
      </cdr:txBody>
    </cdr:sp>
  </cdr:relSizeAnchor>
</c:userShapes>
</file>

<file path=ppt/drawings/drawing26.xml><?xml version="1.0" encoding="utf-8"?>
<c:userShapes xmlns:c="http://schemas.openxmlformats.org/drawingml/2006/chart">
  <cdr:relSizeAnchor xmlns:cdr="http://schemas.openxmlformats.org/drawingml/2006/chartDrawing">
    <cdr:from>
      <cdr:x>0.03849</cdr:x>
      <cdr:y>0.3017</cdr:y>
    </cdr:from>
    <cdr:to>
      <cdr:x>0.52224</cdr:x>
      <cdr:y>0.90817</cdr:y>
    </cdr:to>
    <cdr:sp macro="" textlink="">
      <cdr:nvSpPr>
        <cdr:cNvPr id="6" name="TextBox 5">
          <a:extLst xmlns:a="http://schemas.openxmlformats.org/drawingml/2006/main">
            <a:ext uri="{FF2B5EF4-FFF2-40B4-BE49-F238E27FC236}">
              <a16:creationId xmlns:a16="http://schemas.microsoft.com/office/drawing/2014/main" id="{6064B0EE-4D5C-4C33-AE39-C0B03D4B709D}"/>
            </a:ext>
          </a:extLst>
        </cdr:cNvPr>
        <cdr:cNvSpPr txBox="1"/>
      </cdr:nvSpPr>
      <cdr:spPr>
        <a:xfrm xmlns:a="http://schemas.openxmlformats.org/drawingml/2006/main">
          <a:off x="469224" y="2069086"/>
          <a:ext cx="5897880" cy="41591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171450" indent="-171450">
            <a:buFont typeface="Arial" panose="020B0604020202020204" pitchFamily="34" charset="0"/>
            <a:buChar char="•"/>
          </a:pPr>
          <a:endParaRPr lang="en-US" sz="1100" dirty="0">
            <a:solidFill>
              <a:schemeClr val="bg1"/>
            </a:solidFill>
          </a:endParaRPr>
        </a:p>
        <a:p xmlns:a="http://schemas.openxmlformats.org/drawingml/2006/main">
          <a:endParaRPr lang="en-US" sz="1100" dirty="0">
            <a:solidFill>
              <a:schemeClr val="bg1"/>
            </a:solidFill>
          </a:endParaRPr>
        </a:p>
      </cdr:txBody>
    </cdr:sp>
  </cdr:relSizeAnchor>
  <cdr:relSizeAnchor xmlns:cdr="http://schemas.openxmlformats.org/drawingml/2006/chartDrawing">
    <cdr:from>
      <cdr:x>0.07292</cdr:x>
      <cdr:y>0.06065</cdr:y>
    </cdr:from>
    <cdr:to>
      <cdr:x>0.93542</cdr:x>
      <cdr:y>0.20741</cdr:y>
    </cdr:to>
    <cdr:sp macro="" textlink="">
      <cdr:nvSpPr>
        <cdr:cNvPr id="5" name="Title 3">
          <a:extLst xmlns:a="http://schemas.openxmlformats.org/drawingml/2006/main">
            <a:ext uri="{FF2B5EF4-FFF2-40B4-BE49-F238E27FC236}">
              <a16:creationId xmlns:a16="http://schemas.microsoft.com/office/drawing/2014/main" id="{BB69EDA3-CA49-4AD1-9C83-CF13E49C1EB7}"/>
            </a:ext>
          </a:extLst>
        </cdr:cNvPr>
        <cdr:cNvSpPr>
          <a:spLocks xmlns:a="http://schemas.openxmlformats.org/drawingml/2006/main" noGrp="1"/>
        </cdr:cNvSpPr>
      </cdr:nvSpPr>
      <cdr:spPr>
        <a:xfrm xmlns:a="http://schemas.openxmlformats.org/drawingml/2006/main">
          <a:off x="889000" y="415925"/>
          <a:ext cx="10515600" cy="1006475"/>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xmlns:a="http://schemas.openxmlformats.org/drawingml/2006/main">
          <a:endParaRPr lang="en-US" sz="5400" b="1" dirty="0"/>
        </a:p>
      </cdr:txBody>
    </cdr:sp>
  </cdr:relSizeAnchor>
  <cdr:relSizeAnchor xmlns:cdr="http://schemas.openxmlformats.org/drawingml/2006/chartDrawing">
    <cdr:from>
      <cdr:x>0.07292</cdr:x>
      <cdr:y>0.18316</cdr:y>
    </cdr:from>
    <cdr:to>
      <cdr:x>0.93542</cdr:x>
      <cdr:y>0.9868</cdr:y>
    </cdr:to>
    <cdr:sp macro="" textlink="">
      <cdr:nvSpPr>
        <cdr:cNvPr id="7" name="Content Placeholder 4">
          <a:extLst xmlns:a="http://schemas.openxmlformats.org/drawingml/2006/main">
            <a:ext uri="{FF2B5EF4-FFF2-40B4-BE49-F238E27FC236}">
              <a16:creationId xmlns:a16="http://schemas.microsoft.com/office/drawing/2014/main" id="{46FC1373-F1AB-4914-BFFA-6077FA6509C6}"/>
            </a:ext>
          </a:extLst>
        </cdr:cNvPr>
        <cdr:cNvSpPr>
          <a:spLocks xmlns:a="http://schemas.openxmlformats.org/drawingml/2006/main" noGrp="1"/>
        </cdr:cNvSpPr>
      </cdr:nvSpPr>
      <cdr:spPr>
        <a:xfrm xmlns:a="http://schemas.openxmlformats.org/drawingml/2006/main">
          <a:off x="889000" y="1256145"/>
          <a:ext cx="10515600" cy="5511339"/>
        </a:xfrm>
        <a:prstGeom xmlns:a="http://schemas.openxmlformats.org/drawingml/2006/main" prst="rect">
          <a:avLst/>
        </a:prstGeom>
      </cdr:spPr>
      <cdr:txBody>
        <a:bodyPr xmlns:a="http://schemas.openxmlformats.org/drawingml/2006/main" vert="horz" lIns="91440" tIns="45720" rIns="91440" bIns="45720" rtlCol="0">
          <a:normAutofit fontScale="85000" lnSpcReduction="20000"/>
        </a:bodyPr>
        <a:lstStyle xmlns:a="http://schemas.openxmlformats.org/drawingml/2006/main">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marL="457200" lvl="1" indent="0">
            <a:buNone/>
          </a:pPr>
          <a:endParaRPr lang="en-US" dirty="0"/>
        </a:p>
        <a:p xmlns:a="http://schemas.openxmlformats.org/drawingml/2006/main">
          <a:pPr marL="457200" lvl="1" indent="0">
            <a:buNone/>
          </a:pPr>
          <a:endParaRPr lang="en-US" dirty="0"/>
        </a:p>
        <a:p xmlns:a="http://schemas.openxmlformats.org/drawingml/2006/main">
          <a:pPr marL="457200" lvl="1" indent="0">
            <a:buNone/>
          </a:pPr>
          <a:endParaRPr lang="en-US" dirty="0"/>
        </a:p>
      </cdr:txBody>
    </cdr:sp>
  </cdr:relSizeAnchor>
  <cdr:relSizeAnchor xmlns:cdr="http://schemas.openxmlformats.org/drawingml/2006/chartDrawing">
    <cdr:from>
      <cdr:x>0.07682</cdr:x>
      <cdr:y>0</cdr:y>
    </cdr:from>
    <cdr:to>
      <cdr:x>0.93932</cdr:x>
      <cdr:y>0.14676</cdr:y>
    </cdr:to>
    <cdr:sp macro="" textlink="">
      <cdr:nvSpPr>
        <cdr:cNvPr id="8" name="Title 3">
          <a:extLst xmlns:a="http://schemas.openxmlformats.org/drawingml/2006/main">
            <a:ext uri="{FF2B5EF4-FFF2-40B4-BE49-F238E27FC236}">
              <a16:creationId xmlns:a16="http://schemas.microsoft.com/office/drawing/2014/main" id="{BB69EDA3-CA49-4AD1-9C83-CF13E49C1EB7}"/>
            </a:ext>
          </a:extLst>
        </cdr:cNvPr>
        <cdr:cNvSpPr>
          <a:spLocks xmlns:a="http://schemas.openxmlformats.org/drawingml/2006/main" noGrp="1"/>
        </cdr:cNvSpPr>
      </cdr:nvSpPr>
      <cdr:spPr>
        <a:xfrm xmlns:a="http://schemas.openxmlformats.org/drawingml/2006/main">
          <a:off x="936625" y="0"/>
          <a:ext cx="10515600" cy="1006475"/>
        </a:xfrm>
        <a:prstGeom xmlns:a="http://schemas.openxmlformats.org/drawingml/2006/main" prst="rect">
          <a:avLst/>
        </a:prstGeom>
      </cdr:spPr>
      <cdr:txBody>
        <a:bodyPr xmlns:a="http://schemas.openxmlformats.org/drawingml/2006/main" vert="horz" lIns="91440" tIns="45720" rIns="91440" bIns="45720" rtlCol="0" anchor="ctr">
          <a:noAutofit/>
        </a:bodyPr>
        <a:lstStyle xmlns:a="http://schemas.openxmlformats.org/drawingml/2006/main">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xmlns:a="http://schemas.openxmlformats.org/drawingml/2006/main">
          <a:r>
            <a:rPr lang="en-US" sz="4000" b="1" dirty="0">
              <a:solidFill>
                <a:schemeClr val="bg1"/>
              </a:solidFill>
              <a:latin typeface="Arial Black" panose="020B0A04020102020204" pitchFamily="34" charset="0"/>
            </a:rPr>
            <a:t>   </a:t>
          </a:r>
        </a:p>
        <a:p xmlns:a="http://schemas.openxmlformats.org/drawingml/2006/main">
          <a:r>
            <a:rPr lang="en-US" sz="4000" b="1" dirty="0">
              <a:solidFill>
                <a:schemeClr val="bg1"/>
              </a:solidFill>
              <a:latin typeface="Arial Black" panose="020B0A04020102020204" pitchFamily="34" charset="0"/>
            </a:rPr>
            <a:t>    GBC and UNR - Looking Forward</a:t>
          </a:r>
        </a:p>
      </cdr:txBody>
    </cdr:sp>
  </cdr:relSizeAnchor>
  <cdr:relSizeAnchor xmlns:cdr="http://schemas.openxmlformats.org/drawingml/2006/chartDrawing">
    <cdr:from>
      <cdr:x>0.11675</cdr:x>
      <cdr:y>0.08316</cdr:y>
    </cdr:from>
    <cdr:to>
      <cdr:x>0.96484</cdr:x>
      <cdr:y>0.47702</cdr:y>
    </cdr:to>
    <cdr:sp macro="" textlink="">
      <cdr:nvSpPr>
        <cdr:cNvPr id="9" name="Content Placeholder 4">
          <a:extLst xmlns:a="http://schemas.openxmlformats.org/drawingml/2006/main">
            <a:ext uri="{FF2B5EF4-FFF2-40B4-BE49-F238E27FC236}">
              <a16:creationId xmlns:a16="http://schemas.microsoft.com/office/drawing/2014/main" id="{46FC1373-F1AB-4914-BFFA-6077FA6509C6}"/>
            </a:ext>
          </a:extLst>
        </cdr:cNvPr>
        <cdr:cNvSpPr>
          <a:spLocks xmlns:a="http://schemas.openxmlformats.org/drawingml/2006/main" noGrp="1"/>
        </cdr:cNvSpPr>
      </cdr:nvSpPr>
      <cdr:spPr>
        <a:xfrm xmlns:a="http://schemas.openxmlformats.org/drawingml/2006/main">
          <a:off x="1423447" y="570312"/>
          <a:ext cx="10339881" cy="2701098"/>
        </a:xfrm>
        <a:prstGeom xmlns:a="http://schemas.openxmlformats.org/drawingml/2006/main" prst="rect">
          <a:avLst/>
        </a:prstGeom>
      </cdr:spPr>
      <cdr:txBody>
        <a:bodyPr xmlns:a="http://schemas.openxmlformats.org/drawingml/2006/main" vert="horz" lIns="91440" tIns="45720" rIns="91440" bIns="45720" rtlCol="0">
          <a:normAutofit lnSpcReduction="10000"/>
        </a:bodyPr>
        <a:lstStyle xmlns:a="http://schemas.openxmlformats.org/drawingml/2006/main">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marL="0" indent="0">
            <a:buNone/>
          </a:pPr>
          <a:endParaRPr lang="en-US" dirty="0"/>
        </a:p>
        <a:p xmlns:a="http://schemas.openxmlformats.org/drawingml/2006/main">
          <a:pPr marL="0" indent="0">
            <a:buNone/>
          </a:pPr>
          <a:endParaRPr lang="en-US" dirty="0">
            <a:latin typeface="Arial Black" panose="020B0A04020102020204" pitchFamily="34" charset="0"/>
          </a:endParaRPr>
        </a:p>
        <a:p xmlns:a="http://schemas.openxmlformats.org/drawingml/2006/main">
          <a:pPr marL="0" indent="0">
            <a:buNone/>
          </a:pPr>
          <a:r>
            <a:rPr lang="en-US" dirty="0">
              <a:latin typeface="Arial Black" panose="020B0A04020102020204" pitchFamily="34" charset="0"/>
            </a:rPr>
            <a:t>Mining Center of Excellence</a:t>
          </a:r>
        </a:p>
        <a:p xmlns:a="http://schemas.openxmlformats.org/drawingml/2006/main">
          <a:pPr marL="0" indent="0">
            <a:buNone/>
          </a:pPr>
          <a:endParaRPr lang="en-US" sz="1200" dirty="0">
            <a:latin typeface="Arial Black" panose="020B0A04020102020204" pitchFamily="34" charset="0"/>
          </a:endParaRPr>
        </a:p>
        <a:p xmlns:a="http://schemas.openxmlformats.org/drawingml/2006/main">
          <a:pPr lvl="1"/>
          <a:r>
            <a:rPr lang="en-US" sz="2000" dirty="0">
              <a:latin typeface="Arial Black" panose="020B0A04020102020204" pitchFamily="34" charset="0"/>
            </a:rPr>
            <a:t>Collaboration between UNR Mackay School of Mines, GBC, </a:t>
          </a:r>
        </a:p>
        <a:p xmlns:a="http://schemas.openxmlformats.org/drawingml/2006/main">
          <a:pPr marL="457200" lvl="1" indent="0">
            <a:buNone/>
          </a:pPr>
          <a:r>
            <a:rPr lang="en-US" sz="2000" dirty="0">
              <a:latin typeface="Arial Black" panose="020B0A04020102020204" pitchFamily="34" charset="0"/>
            </a:rPr>
            <a:t>   and industry</a:t>
          </a:r>
        </a:p>
        <a:p xmlns:a="http://schemas.openxmlformats.org/drawingml/2006/main">
          <a:pPr lvl="1"/>
          <a:r>
            <a:rPr lang="en-US" sz="2000" dirty="0">
              <a:latin typeface="Arial Black" panose="020B0A04020102020204" pitchFamily="34" charset="0"/>
            </a:rPr>
            <a:t>Needs assessment</a:t>
          </a:r>
        </a:p>
        <a:p xmlns:a="http://schemas.openxmlformats.org/drawingml/2006/main">
          <a:pPr lvl="1"/>
          <a:r>
            <a:rPr lang="en-US" sz="2000" dirty="0">
              <a:latin typeface="Arial Black" panose="020B0A04020102020204" pitchFamily="34" charset="0"/>
            </a:rPr>
            <a:t>Planning for a summit with industry partners in Summer 2021</a:t>
          </a:r>
        </a:p>
        <a:p xmlns:a="http://schemas.openxmlformats.org/drawingml/2006/main">
          <a:pPr marL="457200" lvl="1" indent="0">
            <a:buNone/>
          </a:pPr>
          <a:endParaRPr lang="en-US" sz="3200" dirty="0"/>
        </a:p>
        <a:p xmlns:a="http://schemas.openxmlformats.org/drawingml/2006/main">
          <a:pPr marL="457200" lvl="1" indent="0">
            <a:buNone/>
          </a:pPr>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0.21857</cdr:x>
      <cdr:y>0.04199</cdr:y>
    </cdr:from>
    <cdr:to>
      <cdr:x>0.99214</cdr:x>
      <cdr:y>0.13623</cdr:y>
    </cdr:to>
    <cdr:sp macro="" textlink="">
      <cdr:nvSpPr>
        <cdr:cNvPr id="10" name="Rectangle 9">
          <a:extLst xmlns:a="http://schemas.openxmlformats.org/drawingml/2006/main">
            <a:ext uri="{FF2B5EF4-FFF2-40B4-BE49-F238E27FC236}">
              <a16:creationId xmlns:a16="http://schemas.microsoft.com/office/drawing/2014/main" id="{7779C307-7DDD-4FEC-801C-9A29E201DB37}"/>
            </a:ext>
          </a:extLst>
        </cdr:cNvPr>
        <cdr:cNvSpPr/>
      </cdr:nvSpPr>
      <cdr:spPr>
        <a:xfrm xmlns:a="http://schemas.openxmlformats.org/drawingml/2006/main">
          <a:off x="2664805" y="287967"/>
          <a:ext cx="9431366" cy="6463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63500"/>
        </a:effectLst>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3600" b="0" cap="none" spc="0" dirty="0">
              <a:ln w="25400">
                <a:noFill/>
              </a:ln>
              <a:solidFill>
                <a:schemeClr val="bg1"/>
              </a:solidFill>
              <a:effectLst>
                <a:outerShdw blurRad="38100" dist="19050" dir="2700000" algn="tl" rotWithShape="0">
                  <a:schemeClr val="bg1">
                    <a:alpha val="40000"/>
                  </a:schemeClr>
                </a:outerShdw>
              </a:effectLst>
              <a:latin typeface="Arial" panose="020B0604020202020204" pitchFamily="34" charset="0"/>
              <a:cs typeface="Arial" panose="020B0604020202020204" pitchFamily="34" charset="0"/>
            </a:rPr>
            <a:t>GBC’s Objectives Supporting NSHE’s Goals</a:t>
          </a:r>
        </a:p>
      </cdr:txBody>
    </cdr:sp>
  </cdr:relSizeAnchor>
  <cdr:relSizeAnchor xmlns:cdr="http://schemas.openxmlformats.org/drawingml/2006/chartDrawing">
    <cdr:from>
      <cdr:x>0</cdr:x>
      <cdr:y>0</cdr:y>
    </cdr:from>
    <cdr:to>
      <cdr:x>0.20008</cdr:x>
      <cdr:y>1</cdr:y>
    </cdr:to>
    <cdr:pic>
      <cdr:nvPicPr>
        <cdr:cNvPr id="4" name="Picture 3" descr="A screenshot of a cell phone&#10;&#10;Description automatically generated">
          <a:extLst xmlns:a="http://schemas.openxmlformats.org/drawingml/2006/main">
            <a:ext uri="{FF2B5EF4-FFF2-40B4-BE49-F238E27FC236}">
              <a16:creationId xmlns:a16="http://schemas.microsoft.com/office/drawing/2014/main" id="{34955F16-A811-4DB5-9CE5-28B07E4FD1D7}"/>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xmlns:a="http://schemas.openxmlformats.org/drawingml/2006/main" l="30782" r="41859"/>
        <a:stretch xmlns:a="http://schemas.openxmlformats.org/drawingml/2006/main"/>
      </cdr:blipFill>
      <cdr:spPr>
        <a:xfrm xmlns:a="http://schemas.openxmlformats.org/drawingml/2006/main">
          <a:off x="0" y="0"/>
          <a:ext cx="2439406" cy="6858000"/>
        </a:xfrm>
        <a:prstGeom xmlns:a="http://schemas.openxmlformats.org/drawingml/2006/main" prst="rect">
          <a:avLst/>
        </a:prstGeom>
      </cdr:spPr>
    </cdr:pic>
  </cdr:relSizeAnchor>
  <cdr:relSizeAnchor xmlns:cdr="http://schemas.openxmlformats.org/drawingml/2006/chartDrawing">
    <cdr:from>
      <cdr:x>0.22354</cdr:x>
      <cdr:y>0.2243</cdr:y>
    </cdr:from>
    <cdr:to>
      <cdr:x>0.76526</cdr:x>
      <cdr:y>0.28264</cdr:y>
    </cdr:to>
    <cdr:sp macro="" textlink="">
      <cdr:nvSpPr>
        <cdr:cNvPr id="12" name="Rectangle 11">
          <a:extLst xmlns:a="http://schemas.openxmlformats.org/drawingml/2006/main">
            <a:ext uri="{FF2B5EF4-FFF2-40B4-BE49-F238E27FC236}">
              <a16:creationId xmlns:a16="http://schemas.microsoft.com/office/drawing/2014/main" id="{158102E5-B30C-44A7-8EBB-F3815B3CA3E9}"/>
            </a:ext>
          </a:extLst>
        </cdr:cNvPr>
        <cdr:cNvSpPr/>
      </cdr:nvSpPr>
      <cdr:spPr>
        <a:xfrm xmlns:a="http://schemas.openxmlformats.org/drawingml/2006/main">
          <a:off x="2725400" y="1538242"/>
          <a:ext cx="6604693" cy="4001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none" lIns="91440" tIns="45720" rIns="91440" bIns="45720" anchor="ctr" anchorCtr="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2000" b="1" i="1" dirty="0">
              <a:ln w="25400">
                <a:noFill/>
              </a:ln>
              <a:solidFill>
                <a:schemeClr val="tx1"/>
              </a:solidFill>
              <a:latin typeface="Arial" panose="020B0604020202020204" pitchFamily="34" charset="0"/>
              <a:cs typeface="Arial" panose="020B0604020202020204" pitchFamily="34" charset="0"/>
            </a:rPr>
            <a:t>Access</a:t>
          </a:r>
          <a:r>
            <a:rPr lang="en-US" sz="2000" dirty="0">
              <a:ln w="25400">
                <a:noFill/>
              </a:ln>
              <a:solidFill>
                <a:schemeClr val="tx1"/>
              </a:solidFill>
              <a:latin typeface="Arial" panose="020B0604020202020204" pitchFamily="34" charset="0"/>
              <a:cs typeface="Arial" panose="020B0604020202020204" pitchFamily="34" charset="0"/>
            </a:rPr>
            <a:t> </a:t>
          </a:r>
          <a:r>
            <a:rPr lang="en-US" sz="1800" dirty="0">
              <a:ln w="25400">
                <a:noFill/>
              </a:ln>
              <a:solidFill>
                <a:schemeClr val="tx1"/>
              </a:solidFill>
              <a:latin typeface="Arial" panose="020B0604020202020204" pitchFamily="34" charset="0"/>
              <a:cs typeface="Arial" panose="020B0604020202020204" pitchFamily="34" charset="0"/>
            </a:rPr>
            <a:t>– Increase participation in post-secondary </a:t>
          </a:r>
          <a:r>
            <a:rPr lang="en-US" sz="1800" dirty="0">
              <a:ln w="25400">
                <a:noFill/>
              </a:ln>
              <a:noFill/>
              <a:latin typeface="Arial" panose="020B0604020202020204" pitchFamily="34" charset="0"/>
              <a:cs typeface="Arial" panose="020B0604020202020204" pitchFamily="34" charset="0"/>
            </a:rPr>
            <a:t>educations</a:t>
          </a:r>
          <a:endParaRPr lang="en-US" sz="1800" cap="none" spc="0" dirty="0">
            <a:ln w="25400">
              <a:noFill/>
            </a:ln>
            <a:no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0.2254</cdr:x>
      <cdr:y>0.33647</cdr:y>
    </cdr:from>
    <cdr:to>
      <cdr:x>0.56057</cdr:x>
      <cdr:y>0.39481</cdr:y>
    </cdr:to>
    <cdr:sp macro="" textlink="">
      <cdr:nvSpPr>
        <cdr:cNvPr id="13" name="Rectangle 12">
          <a:extLst xmlns:a="http://schemas.openxmlformats.org/drawingml/2006/main">
            <a:ext uri="{FF2B5EF4-FFF2-40B4-BE49-F238E27FC236}">
              <a16:creationId xmlns:a16="http://schemas.microsoft.com/office/drawing/2014/main" id="{A497FAFA-D745-415E-B369-FD3BA92DC64D}"/>
            </a:ext>
          </a:extLst>
        </cdr:cNvPr>
        <cdr:cNvSpPr/>
      </cdr:nvSpPr>
      <cdr:spPr>
        <a:xfrm xmlns:a="http://schemas.openxmlformats.org/drawingml/2006/main">
          <a:off x="2748077" y="2307504"/>
          <a:ext cx="4086375" cy="4001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none" lIns="91440" tIns="45720" rIns="91440" bIns="45720" anchor="ctr" anchorCtr="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2000" b="1" i="1" dirty="0">
              <a:ln w="25400">
                <a:noFill/>
              </a:ln>
              <a:solidFill>
                <a:schemeClr val="tx1"/>
              </a:solidFill>
              <a:latin typeface="Arial" panose="020B0604020202020204" pitchFamily="34" charset="0"/>
              <a:cs typeface="Arial" panose="020B0604020202020204" pitchFamily="34" charset="0"/>
            </a:rPr>
            <a:t>Success</a:t>
          </a:r>
          <a:r>
            <a:rPr lang="en-US" sz="1800" dirty="0">
              <a:ln w="25400">
                <a:noFill/>
              </a:ln>
              <a:solidFill>
                <a:schemeClr val="tx1"/>
              </a:solidFill>
              <a:latin typeface="Arial" panose="020B0604020202020204" pitchFamily="34" charset="0"/>
              <a:cs typeface="Arial" panose="020B0604020202020204" pitchFamily="34" charset="0"/>
            </a:rPr>
            <a:t> – Increase student success</a:t>
          </a:r>
          <a:endParaRPr lang="en-US" sz="1800" b="0" cap="none" spc="0" dirty="0">
            <a:ln w="25400">
              <a:noFill/>
            </a:ln>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0.20687</cdr:x>
      <cdr:y>0.45288</cdr:y>
    </cdr:from>
    <cdr:to>
      <cdr:x>0.80921</cdr:x>
      <cdr:y>0.54712</cdr:y>
    </cdr:to>
    <cdr:sp macro="" textlink="">
      <cdr:nvSpPr>
        <cdr:cNvPr id="14" name="Rectangle 13">
          <a:extLst xmlns:a="http://schemas.openxmlformats.org/drawingml/2006/main">
            <a:ext uri="{FF2B5EF4-FFF2-40B4-BE49-F238E27FC236}">
              <a16:creationId xmlns:a16="http://schemas.microsoft.com/office/drawing/2014/main" id="{6F80117F-ECDE-476F-927B-6A83E26C21F2}"/>
            </a:ext>
          </a:extLst>
        </cdr:cNvPr>
        <cdr:cNvSpPr/>
      </cdr:nvSpPr>
      <cdr:spPr>
        <a:xfrm xmlns:a="http://schemas.openxmlformats.org/drawingml/2006/main">
          <a:off x="2522186" y="3105834"/>
          <a:ext cx="7343677" cy="6463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none" lIns="91440" tIns="45720" rIns="91440" bIns="45720" anchor="ctr" anchorCtr="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i="1" dirty="0">
              <a:ln w="25400">
                <a:noFill/>
              </a:ln>
              <a:solidFill>
                <a:schemeClr val="tx1"/>
              </a:solidFill>
              <a:latin typeface="Arial" panose="020B0604020202020204" pitchFamily="34" charset="0"/>
              <a:cs typeface="Arial" panose="020B0604020202020204" pitchFamily="34" charset="0"/>
            </a:rPr>
            <a:t>Close the Achievement Gap </a:t>
          </a:r>
          <a:r>
            <a:rPr lang="en-US" sz="1800" dirty="0">
              <a:ln w="25400">
                <a:noFill/>
              </a:ln>
              <a:solidFill>
                <a:schemeClr val="tx1"/>
              </a:solidFill>
              <a:latin typeface="Arial" panose="020B0604020202020204" pitchFamily="34" charset="0"/>
              <a:cs typeface="Arial" panose="020B0604020202020204" pitchFamily="34" charset="0"/>
            </a:rPr>
            <a:t>-  Close the achievement gap among </a:t>
          </a:r>
        </a:p>
        <a:p xmlns:a="http://schemas.openxmlformats.org/drawingml/2006/main">
          <a:pPr algn="l"/>
          <a:r>
            <a:rPr lang="en-US" sz="1800" dirty="0">
              <a:ln w="25400">
                <a:noFill/>
              </a:ln>
              <a:solidFill>
                <a:schemeClr val="tx1"/>
              </a:solidFill>
              <a:latin typeface="Arial" panose="020B0604020202020204" pitchFamily="34" charset="0"/>
              <a:cs typeface="Arial" panose="020B0604020202020204" pitchFamily="34" charset="0"/>
            </a:rPr>
            <a:t> underserved student populations</a:t>
          </a:r>
          <a:endParaRPr lang="en-US" sz="1800" b="0" cap="none" spc="0" dirty="0">
            <a:ln w="25400">
              <a:noFill/>
            </a:ln>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0.22743</cdr:x>
      <cdr:y>0.60043</cdr:y>
    </cdr:from>
    <cdr:to>
      <cdr:x>0.73904</cdr:x>
      <cdr:y>0.69468</cdr:y>
    </cdr:to>
    <cdr:sp macro="" textlink="">
      <cdr:nvSpPr>
        <cdr:cNvPr id="15" name="Rectangle 14">
          <a:extLst xmlns:a="http://schemas.openxmlformats.org/drawingml/2006/main">
            <a:ext uri="{FF2B5EF4-FFF2-40B4-BE49-F238E27FC236}">
              <a16:creationId xmlns:a16="http://schemas.microsoft.com/office/drawing/2014/main" id="{6F80117F-ECDE-476F-927B-6A83E26C21F2}"/>
            </a:ext>
          </a:extLst>
        </cdr:cNvPr>
        <cdr:cNvSpPr/>
      </cdr:nvSpPr>
      <cdr:spPr>
        <a:xfrm xmlns:a="http://schemas.openxmlformats.org/drawingml/2006/main">
          <a:off x="2772827" y="4117766"/>
          <a:ext cx="6237605" cy="6463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none" lIns="91440" tIns="45720" rIns="91440" bIns="45720" anchor="ctr" anchorCtr="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800" b="1" i="1" dirty="0">
              <a:ln w="25400">
                <a:noFill/>
              </a:ln>
              <a:solidFill>
                <a:schemeClr val="tx1"/>
              </a:solidFill>
              <a:latin typeface="Arial" panose="020B0604020202020204" pitchFamily="34" charset="0"/>
              <a:cs typeface="Arial" panose="020B0604020202020204" pitchFamily="34" charset="0"/>
            </a:rPr>
            <a:t>Workforce</a:t>
          </a:r>
          <a:r>
            <a:rPr lang="en-US" sz="1800" dirty="0">
              <a:ln w="25400">
                <a:noFill/>
              </a:ln>
              <a:solidFill>
                <a:schemeClr val="tx1"/>
              </a:solidFill>
              <a:latin typeface="Arial" panose="020B0604020202020204" pitchFamily="34" charset="0"/>
              <a:cs typeface="Arial" panose="020B0604020202020204" pitchFamily="34" charset="0"/>
            </a:rPr>
            <a:t> – Collaboratively address the challenges of the </a:t>
          </a:r>
        </a:p>
        <a:p xmlns:a="http://schemas.openxmlformats.org/drawingml/2006/main">
          <a:pPr algn="l"/>
          <a:r>
            <a:rPr lang="en-US" sz="1800" dirty="0">
              <a:ln w="25400">
                <a:noFill/>
              </a:ln>
              <a:solidFill>
                <a:schemeClr val="tx1"/>
              </a:solidFill>
              <a:latin typeface="Arial" panose="020B0604020202020204" pitchFamily="34" charset="0"/>
              <a:cs typeface="Arial" panose="020B0604020202020204" pitchFamily="34" charset="0"/>
            </a:rPr>
            <a:t>workforce and industry education needs of Nevada</a:t>
          </a:r>
          <a:endParaRPr lang="en-US" sz="1800" b="0" cap="none" spc="0" dirty="0">
            <a:ln w="25400">
              <a:noFill/>
            </a:ln>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0.22584</cdr:x>
      <cdr:y>0.765</cdr:y>
    </cdr:from>
    <cdr:to>
      <cdr:x>0.85461</cdr:x>
      <cdr:y>0.85925</cdr:y>
    </cdr:to>
    <cdr:sp macro="" textlink="">
      <cdr:nvSpPr>
        <cdr:cNvPr id="16" name="Rectangle 15">
          <a:extLst xmlns:a="http://schemas.openxmlformats.org/drawingml/2006/main">
            <a:ext uri="{FF2B5EF4-FFF2-40B4-BE49-F238E27FC236}">
              <a16:creationId xmlns:a16="http://schemas.microsoft.com/office/drawing/2014/main" id="{6F80117F-ECDE-476F-927B-6A83E26C21F2}"/>
            </a:ext>
          </a:extLst>
        </cdr:cNvPr>
        <cdr:cNvSpPr/>
      </cdr:nvSpPr>
      <cdr:spPr>
        <a:xfrm xmlns:a="http://schemas.openxmlformats.org/drawingml/2006/main">
          <a:off x="2753466" y="5246392"/>
          <a:ext cx="7665881" cy="6463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none" lIns="91440" tIns="45720" rIns="91440" bIns="45720" anchor="ctr" anchorCtr="1">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800" b="1" i="1" dirty="0">
              <a:ln w="25400">
                <a:noFill/>
              </a:ln>
              <a:solidFill>
                <a:schemeClr val="tx1"/>
              </a:solidFill>
              <a:latin typeface="Arial" panose="020B0604020202020204" pitchFamily="34" charset="0"/>
              <a:cs typeface="Arial" panose="020B0604020202020204" pitchFamily="34" charset="0"/>
            </a:rPr>
            <a:t>Research</a:t>
          </a:r>
          <a:r>
            <a:rPr lang="en-US" sz="1800" dirty="0">
              <a:ln w="25400">
                <a:noFill/>
              </a:ln>
              <a:solidFill>
                <a:schemeClr val="tx1"/>
              </a:solidFill>
              <a:latin typeface="Arial" panose="020B0604020202020204" pitchFamily="34" charset="0"/>
              <a:cs typeface="Arial" panose="020B0604020202020204" pitchFamily="34" charset="0"/>
            </a:rPr>
            <a:t> – Co-develop solutions to the critical issues facing 21</a:t>
          </a:r>
          <a:r>
            <a:rPr lang="en-US" sz="1800" baseline="30000" dirty="0">
              <a:ln w="25400">
                <a:noFill/>
              </a:ln>
              <a:solidFill>
                <a:schemeClr val="tx1"/>
              </a:solidFill>
              <a:latin typeface="Arial" panose="020B0604020202020204" pitchFamily="34" charset="0"/>
              <a:cs typeface="Arial" panose="020B0604020202020204" pitchFamily="34" charset="0"/>
            </a:rPr>
            <a:t>st</a:t>
          </a:r>
          <a:r>
            <a:rPr lang="en-US" sz="1800" dirty="0">
              <a:ln w="25400">
                <a:noFill/>
              </a:ln>
              <a:solidFill>
                <a:schemeClr val="tx1"/>
              </a:solidFill>
              <a:latin typeface="Arial" panose="020B0604020202020204" pitchFamily="34" charset="0"/>
              <a:cs typeface="Arial" panose="020B0604020202020204" pitchFamily="34" charset="0"/>
            </a:rPr>
            <a:t> century </a:t>
          </a:r>
        </a:p>
        <a:p xmlns:a="http://schemas.openxmlformats.org/drawingml/2006/main">
          <a:pPr algn="l"/>
          <a:r>
            <a:rPr lang="en-US" sz="1800" dirty="0">
              <a:ln w="25400">
                <a:noFill/>
              </a:ln>
              <a:solidFill>
                <a:schemeClr val="tx1"/>
              </a:solidFill>
              <a:latin typeface="Arial" panose="020B0604020202020204" pitchFamily="34" charset="0"/>
              <a:cs typeface="Arial" panose="020B0604020202020204" pitchFamily="34" charset="0"/>
            </a:rPr>
            <a:t>Nevada and raise the overall research profile</a:t>
          </a:r>
          <a:endParaRPr lang="en-US" sz="1800" b="0" cap="none" spc="0" dirty="0">
            <a:ln w="25400">
              <a:noFill/>
            </a:ln>
            <a:solidFill>
              <a:schemeClr val="tx1"/>
            </a:solidFill>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0.76975</cdr:x>
      <cdr:y>0.94675</cdr:y>
    </cdr:from>
    <cdr:to>
      <cdr:x>1</cdr:x>
      <cdr:y>1</cdr:y>
    </cdr:to>
    <cdr:sp macro="" textlink="">
      <cdr:nvSpPr>
        <cdr:cNvPr id="2" name="TextBox 1">
          <a:extLst xmlns:a="http://schemas.openxmlformats.org/drawingml/2006/main">
            <a:ext uri="{FF2B5EF4-FFF2-40B4-BE49-F238E27FC236}">
              <a16:creationId xmlns:a16="http://schemas.microsoft.com/office/drawing/2014/main" id="{1B2A2AF7-6DBB-46DD-B4B0-E6FF2258CB27}"/>
            </a:ext>
          </a:extLst>
        </cdr:cNvPr>
        <cdr:cNvSpPr txBox="1"/>
      </cdr:nvSpPr>
      <cdr:spPr>
        <a:xfrm xmlns:a="http://schemas.openxmlformats.org/drawingml/2006/main">
          <a:off x="8724901" y="6096000"/>
          <a:ext cx="2609850" cy="3429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effectLst/>
              <a:latin typeface="+mn-lt"/>
              <a:ea typeface="+mn-ea"/>
              <a:cs typeface="+mn-cs"/>
            </a:rPr>
            <a:t>Source: : IPEDS Fall Enrollment Report &amp; NSHE</a:t>
          </a:r>
          <a:r>
            <a:rPr lang="en-US" sz="1000" baseline="0" dirty="0">
              <a:effectLst/>
              <a:latin typeface="+mn-lt"/>
              <a:ea typeface="+mn-ea"/>
              <a:cs typeface="+mn-cs"/>
            </a:rPr>
            <a:t> Final Enrollment Report</a:t>
          </a:r>
          <a:r>
            <a:rPr lang="en-US" sz="1000" dirty="0">
              <a:effectLst/>
              <a:latin typeface="+mn-lt"/>
              <a:ea typeface="+mn-ea"/>
              <a:cs typeface="+mn-cs"/>
            </a:rPr>
            <a:t> </a:t>
          </a:r>
        </a:p>
      </cdr:txBody>
    </cdr:sp>
  </cdr:relSizeAnchor>
</c:userShapes>
</file>

<file path=ppt/drawings/drawing5.xml><?xml version="1.0" encoding="utf-8"?>
<c:userShapes xmlns:c="http://schemas.openxmlformats.org/drawingml/2006/chart">
  <cdr:relSizeAnchor xmlns:cdr="http://schemas.openxmlformats.org/drawingml/2006/chartDrawing">
    <cdr:from>
      <cdr:x>0.58046</cdr:x>
      <cdr:y>0.94784</cdr:y>
    </cdr:from>
    <cdr:to>
      <cdr:x>0.89828</cdr:x>
      <cdr:y>1</cdr:y>
    </cdr:to>
    <cdr:sp macro="" textlink="">
      <cdr:nvSpPr>
        <cdr:cNvPr id="2" name="TextBox 1"/>
        <cdr:cNvSpPr txBox="1"/>
      </cdr:nvSpPr>
      <cdr:spPr>
        <a:xfrm xmlns:a="http://schemas.openxmlformats.org/drawingml/2006/main">
          <a:off x="6739675" y="6211385"/>
          <a:ext cx="3690200" cy="3418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effectLst/>
              <a:latin typeface="+mn-lt"/>
              <a:ea typeface="+mn-ea"/>
              <a:cs typeface="+mn-cs"/>
            </a:rPr>
            <a:t>Source: : IPEDS Fall Enrollment Report </a:t>
          </a:r>
        </a:p>
      </cdr:txBody>
    </cdr:sp>
  </cdr:relSizeAnchor>
  <cdr:relSizeAnchor xmlns:cdr="http://schemas.openxmlformats.org/drawingml/2006/chartDrawing">
    <cdr:from>
      <cdr:x>0.35149</cdr:x>
      <cdr:y>0.92359</cdr:y>
    </cdr:from>
    <cdr:to>
      <cdr:x>0.45977</cdr:x>
      <cdr:y>0.96586</cdr:y>
    </cdr:to>
    <cdr:sp macro="" textlink="">
      <cdr:nvSpPr>
        <cdr:cNvPr id="3" name="TextBox 1">
          <a:extLst xmlns:a="http://schemas.openxmlformats.org/drawingml/2006/main">
            <a:ext uri="{FF2B5EF4-FFF2-40B4-BE49-F238E27FC236}">
              <a16:creationId xmlns:a16="http://schemas.microsoft.com/office/drawing/2014/main" id="{B121D606-BDAE-494B-93C0-BE51CD247470}"/>
            </a:ext>
          </a:extLst>
        </cdr:cNvPr>
        <cdr:cNvSpPr txBox="1"/>
      </cdr:nvSpPr>
      <cdr:spPr>
        <a:xfrm xmlns:a="http://schemas.openxmlformats.org/drawingml/2006/main">
          <a:off x="4081125" y="6052457"/>
          <a:ext cx="12573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t>Part-Time</a:t>
          </a:r>
        </a:p>
      </cdr:txBody>
    </cdr:sp>
  </cdr:relSizeAnchor>
  <cdr:relSizeAnchor xmlns:cdr="http://schemas.openxmlformats.org/drawingml/2006/chartDrawing">
    <cdr:from>
      <cdr:x>0.27921</cdr:x>
      <cdr:y>0.93642</cdr:y>
    </cdr:from>
    <cdr:to>
      <cdr:x>0.29046</cdr:x>
      <cdr:y>0.95303</cdr:y>
    </cdr:to>
    <cdr:sp macro="" textlink="">
      <cdr:nvSpPr>
        <cdr:cNvPr id="4" name="Rectangle 3">
          <a:extLst xmlns:a="http://schemas.openxmlformats.org/drawingml/2006/main">
            <a:ext uri="{FF2B5EF4-FFF2-40B4-BE49-F238E27FC236}">
              <a16:creationId xmlns:a16="http://schemas.microsoft.com/office/drawing/2014/main" id="{37D28760-C159-4E62-A5F6-CD578F3CB670}"/>
            </a:ext>
          </a:extLst>
        </cdr:cNvPr>
        <cdr:cNvSpPr/>
      </cdr:nvSpPr>
      <cdr:spPr>
        <a:xfrm xmlns:a="http://schemas.openxmlformats.org/drawingml/2006/main">
          <a:off x="3241904" y="6136527"/>
          <a:ext cx="130627" cy="108857"/>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0.3464</cdr:x>
      <cdr:y>0.93642</cdr:y>
    </cdr:from>
    <cdr:to>
      <cdr:x>0.35765</cdr:x>
      <cdr:y>0.95303</cdr:y>
    </cdr:to>
    <cdr:sp macro="" textlink="">
      <cdr:nvSpPr>
        <cdr:cNvPr id="5" name="Rectangle 4">
          <a:extLst xmlns:a="http://schemas.openxmlformats.org/drawingml/2006/main">
            <a:ext uri="{FF2B5EF4-FFF2-40B4-BE49-F238E27FC236}">
              <a16:creationId xmlns:a16="http://schemas.microsoft.com/office/drawing/2014/main" id="{FC823CE1-3D2C-4FB5-BDA4-1FBAC75BBC93}"/>
            </a:ext>
          </a:extLst>
        </cdr:cNvPr>
        <cdr:cNvSpPr/>
      </cdr:nvSpPr>
      <cdr:spPr>
        <a:xfrm xmlns:a="http://schemas.openxmlformats.org/drawingml/2006/main">
          <a:off x="4022048" y="6136527"/>
          <a:ext cx="130627" cy="108857"/>
        </a:xfrm>
        <a:prstGeom xmlns:a="http://schemas.openxmlformats.org/drawingml/2006/main" prst="rect">
          <a:avLst/>
        </a:prstGeom>
        <a:solidFill xmlns:a="http://schemas.openxmlformats.org/drawingml/2006/main">
          <a:srgbClr val="E2AC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0.01478</cdr:x>
      <cdr:y>0.33564</cdr:y>
    </cdr:from>
    <cdr:to>
      <cdr:x>0.04129</cdr:x>
      <cdr:y>0.60308</cdr:y>
    </cdr:to>
    <cdr:sp macro="" textlink="">
      <cdr:nvSpPr>
        <cdr:cNvPr id="6" name="TextBox 2">
          <a:extLst xmlns:a="http://schemas.openxmlformats.org/drawingml/2006/main">
            <a:ext uri="{FF2B5EF4-FFF2-40B4-BE49-F238E27FC236}">
              <a16:creationId xmlns:a16="http://schemas.microsoft.com/office/drawing/2014/main" id="{A3FC842D-B017-40CD-9FC8-027401932C3E}"/>
            </a:ext>
          </a:extLst>
        </cdr:cNvPr>
        <cdr:cNvSpPr txBox="1"/>
      </cdr:nvSpPr>
      <cdr:spPr>
        <a:xfrm xmlns:a="http://schemas.openxmlformats.org/drawingml/2006/main" rot="16200000">
          <a:off x="-550765" y="2921909"/>
          <a:ext cx="17526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b="1" dirty="0"/>
            <a:t>Headcount</a:t>
          </a:r>
        </a:p>
      </cdr:txBody>
    </cdr:sp>
  </cdr:relSizeAnchor>
</c:userShapes>
</file>

<file path=ppt/drawings/drawing6.xml><?xml version="1.0" encoding="utf-8"?>
<c:userShapes xmlns:c="http://schemas.openxmlformats.org/drawingml/2006/chart">
  <cdr:relSizeAnchor xmlns:cdr="http://schemas.openxmlformats.org/drawingml/2006/chartDrawing">
    <cdr:from>
      <cdr:x>0.74117</cdr:x>
      <cdr:y>0.9528</cdr:y>
    </cdr:from>
    <cdr:to>
      <cdr:x>1</cdr:x>
      <cdr:y>1</cdr:y>
    </cdr:to>
    <cdr:sp macro="" textlink="">
      <cdr:nvSpPr>
        <cdr:cNvPr id="2" name="TextBox 1">
          <a:extLst xmlns:a="http://schemas.openxmlformats.org/drawingml/2006/main">
            <a:ext uri="{FF2B5EF4-FFF2-40B4-BE49-F238E27FC236}">
              <a16:creationId xmlns:a16="http://schemas.microsoft.com/office/drawing/2014/main" id="{93299971-5EE1-4016-AC44-6547E6E286AD}"/>
            </a:ext>
          </a:extLst>
        </cdr:cNvPr>
        <cdr:cNvSpPr txBox="1"/>
      </cdr:nvSpPr>
      <cdr:spPr>
        <a:xfrm xmlns:a="http://schemas.openxmlformats.org/drawingml/2006/main">
          <a:off x="4244527" y="4282085"/>
          <a:ext cx="1482266" cy="2121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0.70589</cdr:x>
      <cdr:y>0.9367</cdr:y>
    </cdr:from>
    <cdr:to>
      <cdr:x>1</cdr:x>
      <cdr:y>1</cdr:y>
    </cdr:to>
    <cdr:sp macro="" textlink="">
      <cdr:nvSpPr>
        <cdr:cNvPr id="3" name="TextBox 2">
          <a:extLst xmlns:a="http://schemas.openxmlformats.org/drawingml/2006/main">
            <a:ext uri="{FF2B5EF4-FFF2-40B4-BE49-F238E27FC236}">
              <a16:creationId xmlns:a16="http://schemas.microsoft.com/office/drawing/2014/main" id="{E32E659C-84EC-4705-B8C0-44021554CA9B}"/>
            </a:ext>
          </a:extLst>
        </cdr:cNvPr>
        <cdr:cNvSpPr txBox="1"/>
      </cdr:nvSpPr>
      <cdr:spPr>
        <a:xfrm xmlns:a="http://schemas.openxmlformats.org/drawingml/2006/main">
          <a:off x="4777922" y="5863151"/>
          <a:ext cx="1990725" cy="3962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dirty="0"/>
            <a:t>Source:</a:t>
          </a:r>
          <a:r>
            <a:rPr lang="en-US" sz="1050" baseline="0" dirty="0"/>
            <a:t> </a:t>
          </a:r>
          <a:r>
            <a:rPr lang="en-US" baseline="0" dirty="0">
              <a:solidFill>
                <a:schemeClr val="tx1"/>
              </a:solidFill>
            </a:rPr>
            <a:t>IPEDS</a:t>
          </a:r>
          <a:r>
            <a:rPr lang="en-US" sz="1050" baseline="0" dirty="0"/>
            <a:t> Fall Enrollment</a:t>
          </a:r>
          <a:endParaRPr lang="en-US" sz="1050" dirty="0"/>
        </a:p>
      </cdr:txBody>
    </cdr:sp>
  </cdr:relSizeAnchor>
</c:userShapes>
</file>

<file path=ppt/drawings/drawing8.xml><?xml version="1.0" encoding="utf-8"?>
<c:userShapes xmlns:c="http://schemas.openxmlformats.org/drawingml/2006/chart">
  <cdr:relSizeAnchor xmlns:cdr="http://schemas.openxmlformats.org/drawingml/2006/chartDrawing">
    <cdr:from>
      <cdr:x>0.44706</cdr:x>
      <cdr:y>0.87699</cdr:y>
    </cdr:from>
    <cdr:to>
      <cdr:x>0.85059</cdr:x>
      <cdr:y>0.97506</cdr:y>
    </cdr:to>
    <cdr:sp macro="" textlink="">
      <cdr:nvSpPr>
        <cdr:cNvPr id="3" name="TextBox 1">
          <a:extLst xmlns:a="http://schemas.openxmlformats.org/drawingml/2006/main">
            <a:ext uri="{FF2B5EF4-FFF2-40B4-BE49-F238E27FC236}">
              <a16:creationId xmlns:a16="http://schemas.microsoft.com/office/drawing/2014/main" id="{5EDACC65-954F-48AC-A8A5-4064C8E8ACFB}"/>
            </a:ext>
          </a:extLst>
        </cdr:cNvPr>
        <cdr:cNvSpPr txBox="1"/>
      </cdr:nvSpPr>
      <cdr:spPr>
        <a:xfrm xmlns:a="http://schemas.openxmlformats.org/drawingml/2006/main">
          <a:off x="2080508" y="3587057"/>
          <a:ext cx="1877923" cy="4011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effectLst/>
            <a:latin typeface="+mn-lt"/>
            <a:ea typeface="+mn-ea"/>
            <a:cs typeface="+mn-cs"/>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0.14091</cdr:x>
      <cdr:y>0.3805</cdr:y>
    </cdr:from>
    <cdr:to>
      <cdr:x>0.20988</cdr:x>
      <cdr:y>0.44629</cdr:y>
    </cdr:to>
    <cdr:sp macro="" textlink="">
      <cdr:nvSpPr>
        <cdr:cNvPr id="2" name="TextBox 1">
          <a:extLst xmlns:a="http://schemas.openxmlformats.org/drawingml/2006/main">
            <a:ext uri="{FF2B5EF4-FFF2-40B4-BE49-F238E27FC236}">
              <a16:creationId xmlns:a16="http://schemas.microsoft.com/office/drawing/2014/main" id="{285AF9DE-C9F8-4648-BB2D-E4540F71D901}"/>
            </a:ext>
          </a:extLst>
        </cdr:cNvPr>
        <cdr:cNvSpPr txBox="1"/>
      </cdr:nvSpPr>
      <cdr:spPr>
        <a:xfrm xmlns:a="http://schemas.openxmlformats.org/drawingml/2006/main">
          <a:off x="1628775" y="2440965"/>
          <a:ext cx="797169" cy="4220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0.32348</cdr:x>
      <cdr:y>0.3291</cdr:y>
    </cdr:from>
    <cdr:to>
      <cdr:x>0.38566</cdr:x>
      <cdr:y>0.39147</cdr:y>
    </cdr:to>
    <cdr:sp macro="" textlink="">
      <cdr:nvSpPr>
        <cdr:cNvPr id="3" name="TextBox 2">
          <a:extLst xmlns:a="http://schemas.openxmlformats.org/drawingml/2006/main">
            <a:ext uri="{FF2B5EF4-FFF2-40B4-BE49-F238E27FC236}">
              <a16:creationId xmlns:a16="http://schemas.microsoft.com/office/drawing/2014/main" id="{5569DD8D-EB63-48BE-980A-4B869FEFB740}"/>
            </a:ext>
          </a:extLst>
        </cdr:cNvPr>
        <cdr:cNvSpPr txBox="1"/>
      </cdr:nvSpPr>
      <cdr:spPr>
        <a:xfrm xmlns:a="http://schemas.openxmlformats.org/drawingml/2006/main">
          <a:off x="3738929" y="2111193"/>
          <a:ext cx="718771"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0.32348</cdr:x>
      <cdr:y>0.34396</cdr:y>
    </cdr:from>
    <cdr:to>
      <cdr:x>0.39549</cdr:x>
      <cdr:y>0.40633</cdr:y>
    </cdr:to>
    <cdr:sp macro="" textlink="">
      <cdr:nvSpPr>
        <cdr:cNvPr id="4" name="TextBox 3">
          <a:extLst xmlns:a="http://schemas.openxmlformats.org/drawingml/2006/main">
            <a:ext uri="{FF2B5EF4-FFF2-40B4-BE49-F238E27FC236}">
              <a16:creationId xmlns:a16="http://schemas.microsoft.com/office/drawing/2014/main" id="{58E495A2-37DA-49F2-8868-8A6CCAA03375}"/>
            </a:ext>
          </a:extLst>
        </cdr:cNvPr>
        <cdr:cNvSpPr txBox="1"/>
      </cdr:nvSpPr>
      <cdr:spPr>
        <a:xfrm xmlns:a="http://schemas.openxmlformats.org/drawingml/2006/main">
          <a:off x="3738929" y="2206503"/>
          <a:ext cx="832338"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0.51009</cdr:x>
      <cdr:y>0.22152</cdr:y>
    </cdr:from>
    <cdr:to>
      <cdr:x>0.58819</cdr:x>
      <cdr:y>0.30741</cdr:y>
    </cdr:to>
    <cdr:sp macro="" textlink="">
      <cdr:nvSpPr>
        <cdr:cNvPr id="5" name="TextBox 4">
          <a:extLst xmlns:a="http://schemas.openxmlformats.org/drawingml/2006/main">
            <a:ext uri="{FF2B5EF4-FFF2-40B4-BE49-F238E27FC236}">
              <a16:creationId xmlns:a16="http://schemas.microsoft.com/office/drawing/2014/main" id="{90FD9F70-EBAB-443E-9CBE-3F29B9D921EC}"/>
            </a:ext>
          </a:extLst>
        </cdr:cNvPr>
        <cdr:cNvSpPr txBox="1"/>
      </cdr:nvSpPr>
      <cdr:spPr>
        <a:xfrm xmlns:a="http://schemas.openxmlformats.org/drawingml/2006/main">
          <a:off x="5895974" y="1421056"/>
          <a:ext cx="902677" cy="5509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cdr:x>
      <cdr:y>0.1667</cdr:y>
    </cdr:from>
    <cdr:to>
      <cdr:x>0.58312</cdr:x>
      <cdr:y>0.26903</cdr:y>
    </cdr:to>
    <cdr:sp macro="" textlink="">
      <cdr:nvSpPr>
        <cdr:cNvPr id="7" name="TextBox 6">
          <a:extLst xmlns:a="http://schemas.openxmlformats.org/drawingml/2006/main">
            <a:ext uri="{FF2B5EF4-FFF2-40B4-BE49-F238E27FC236}">
              <a16:creationId xmlns:a16="http://schemas.microsoft.com/office/drawing/2014/main" id="{0C9A821E-1F10-4982-B1F8-6CA581EB0FBD}"/>
            </a:ext>
          </a:extLst>
        </cdr:cNvPr>
        <cdr:cNvSpPr txBox="1"/>
      </cdr:nvSpPr>
      <cdr:spPr>
        <a:xfrm xmlns:a="http://schemas.openxmlformats.org/drawingml/2006/main">
          <a:off x="5779294" y="1069365"/>
          <a:ext cx="960743" cy="6564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0.51009</cdr:x>
      <cdr:y>0.20324</cdr:y>
    </cdr:from>
    <cdr:to>
      <cdr:x>0.57805</cdr:x>
      <cdr:y>0.26561</cdr:y>
    </cdr:to>
    <cdr:sp macro="" textlink="">
      <cdr:nvSpPr>
        <cdr:cNvPr id="9" name="TextBox 8">
          <a:extLst xmlns:a="http://schemas.openxmlformats.org/drawingml/2006/main">
            <a:ext uri="{FF2B5EF4-FFF2-40B4-BE49-F238E27FC236}">
              <a16:creationId xmlns:a16="http://schemas.microsoft.com/office/drawing/2014/main" id="{A02E5AC4-3559-40B4-8D7B-FAC668E3C784}"/>
            </a:ext>
          </a:extLst>
        </cdr:cNvPr>
        <cdr:cNvSpPr txBox="1"/>
      </cdr:nvSpPr>
      <cdr:spPr>
        <a:xfrm xmlns:a="http://schemas.openxmlformats.org/drawingml/2006/main">
          <a:off x="5895975" y="1303826"/>
          <a:ext cx="785446"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0.68657</cdr:x>
      <cdr:y>0.10525</cdr:y>
    </cdr:from>
    <cdr:to>
      <cdr:x>0.75361</cdr:x>
      <cdr:y>0.16762</cdr:y>
    </cdr:to>
    <cdr:sp macro="" textlink="">
      <cdr:nvSpPr>
        <cdr:cNvPr id="10" name="TextBox 9">
          <a:extLst xmlns:a="http://schemas.openxmlformats.org/drawingml/2006/main">
            <a:ext uri="{FF2B5EF4-FFF2-40B4-BE49-F238E27FC236}">
              <a16:creationId xmlns:a16="http://schemas.microsoft.com/office/drawing/2014/main" id="{1A150EFF-D832-4FD2-9320-ADE868A890C2}"/>
            </a:ext>
          </a:extLst>
        </cdr:cNvPr>
        <cdr:cNvSpPr txBox="1"/>
      </cdr:nvSpPr>
      <cdr:spPr>
        <a:xfrm xmlns:a="http://schemas.openxmlformats.org/drawingml/2006/main">
          <a:off x="7935790" y="675173"/>
          <a:ext cx="774822" cy="400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0.68759</cdr:x>
      <cdr:y>0.11553</cdr:y>
    </cdr:from>
    <cdr:to>
      <cdr:x>0.75361</cdr:x>
      <cdr:y>0.17035</cdr:y>
    </cdr:to>
    <cdr:sp macro="" textlink="">
      <cdr:nvSpPr>
        <cdr:cNvPr id="11" name="TextBox 10">
          <a:extLst xmlns:a="http://schemas.openxmlformats.org/drawingml/2006/main">
            <a:ext uri="{FF2B5EF4-FFF2-40B4-BE49-F238E27FC236}">
              <a16:creationId xmlns:a16="http://schemas.microsoft.com/office/drawing/2014/main" id="{2C499DF4-4170-4788-9EFB-C5D549766D9A}"/>
            </a:ext>
          </a:extLst>
        </cdr:cNvPr>
        <cdr:cNvSpPr txBox="1"/>
      </cdr:nvSpPr>
      <cdr:spPr>
        <a:xfrm xmlns:a="http://schemas.openxmlformats.org/drawingml/2006/main">
          <a:off x="7947513" y="741119"/>
          <a:ext cx="763099" cy="3516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0.87725</cdr:x>
      <cdr:y>0.07898</cdr:y>
    </cdr:from>
    <cdr:to>
      <cdr:x>0.95027</cdr:x>
      <cdr:y>0.15573</cdr:y>
    </cdr:to>
    <cdr:sp macro="" textlink="">
      <cdr:nvSpPr>
        <cdr:cNvPr id="12" name="TextBox 11">
          <a:extLst xmlns:a="http://schemas.openxmlformats.org/drawingml/2006/main">
            <a:ext uri="{FF2B5EF4-FFF2-40B4-BE49-F238E27FC236}">
              <a16:creationId xmlns:a16="http://schemas.microsoft.com/office/drawing/2014/main" id="{17B0FC35-D227-42C2-9AEA-4DFBE5001FD5}"/>
            </a:ext>
          </a:extLst>
        </cdr:cNvPr>
        <cdr:cNvSpPr txBox="1"/>
      </cdr:nvSpPr>
      <cdr:spPr>
        <a:xfrm xmlns:a="http://schemas.openxmlformats.org/drawingml/2006/main">
          <a:off x="10139729" y="506657"/>
          <a:ext cx="844061" cy="4923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cdr:x>
      <cdr:y>0.31694</cdr:y>
    </cdr:from>
    <cdr:to>
      <cdr:x>0.02693</cdr:x>
      <cdr:y>0.65254</cdr:y>
    </cdr:to>
    <cdr:sp macro="" textlink="">
      <cdr:nvSpPr>
        <cdr:cNvPr id="13" name="TextBox 2">
          <a:extLst xmlns:a="http://schemas.openxmlformats.org/drawingml/2006/main">
            <a:ext uri="{FF2B5EF4-FFF2-40B4-BE49-F238E27FC236}">
              <a16:creationId xmlns:a16="http://schemas.microsoft.com/office/drawing/2014/main" id="{A3FC842D-B017-40CD-9FC8-027401932C3E}"/>
            </a:ext>
          </a:extLst>
        </cdr:cNvPr>
        <cdr:cNvSpPr txBox="1"/>
      </cdr:nvSpPr>
      <cdr:spPr>
        <a:xfrm xmlns:a="http://schemas.openxmlformats.org/drawingml/2006/main" rot="16200000">
          <a:off x="-922436" y="2377622"/>
          <a:ext cx="17526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b="1" dirty="0"/>
            <a:t>Graduation Rate</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D78A-5053-41FF-9729-41CC6219F4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4BD015-1062-4219-859B-D00FB0002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57D220-65C4-4FBA-AC14-119FE27335C3}"/>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5" name="Footer Placeholder 4">
            <a:extLst>
              <a:ext uri="{FF2B5EF4-FFF2-40B4-BE49-F238E27FC236}">
                <a16:creationId xmlns:a16="http://schemas.microsoft.com/office/drawing/2014/main" id="{D73695E2-F9E5-4C58-98A6-F88E1EF19F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FD22E3-F34A-4B77-A1FF-6E4344662474}"/>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152591497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9153-6BE2-442D-BFE8-9FD023CEFD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9BFF74-5E07-47CA-83E6-254AEA8F4C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E0956-DA2C-4C5F-A529-F62F6A682120}"/>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5" name="Footer Placeholder 4">
            <a:extLst>
              <a:ext uri="{FF2B5EF4-FFF2-40B4-BE49-F238E27FC236}">
                <a16:creationId xmlns:a16="http://schemas.microsoft.com/office/drawing/2014/main" id="{D38AF84E-44A3-4DE6-AFF6-955D286BBF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217B06-00A9-4FFC-9B67-55F696051982}"/>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45471951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C550FE-3F12-43EE-A4B0-166B220EA5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649CD2-8320-4223-B88F-880B86197F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F3390-5203-46D4-87CC-FDCB7D796E01}"/>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5" name="Footer Placeholder 4">
            <a:extLst>
              <a:ext uri="{FF2B5EF4-FFF2-40B4-BE49-F238E27FC236}">
                <a16:creationId xmlns:a16="http://schemas.microsoft.com/office/drawing/2014/main" id="{7CD0B8E8-5524-439C-BA6C-8A78515AD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F3229B-2FA1-4721-9032-8689A748EA93}"/>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400139898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1DA7-E64C-43EE-8CCB-1FC15A2262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6D585-04D9-4483-9960-49A53B45F7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3B1D5-0C87-4F16-8520-6D7051113EDF}"/>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5" name="Footer Placeholder 4">
            <a:extLst>
              <a:ext uri="{FF2B5EF4-FFF2-40B4-BE49-F238E27FC236}">
                <a16:creationId xmlns:a16="http://schemas.microsoft.com/office/drawing/2014/main" id="{9701B205-415C-4380-BBD4-7CB2FD0E16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430FB7-4667-47BF-927A-C4F542314D75}"/>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64964864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B8B38-AC2B-43BA-BEFA-56C282B9D2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285601-FCBF-4C8D-B477-2B1DFEDDF1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2088F4-079F-4E47-A4B0-ED1D2B807916}"/>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5" name="Footer Placeholder 4">
            <a:extLst>
              <a:ext uri="{FF2B5EF4-FFF2-40B4-BE49-F238E27FC236}">
                <a16:creationId xmlns:a16="http://schemas.microsoft.com/office/drawing/2014/main" id="{D4924B14-E0D0-4E7B-AB57-B57D86FD2E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9B7B07-37DB-4070-8EBD-A67681E62296}"/>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221723052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3CBC-F8C3-4C31-8F02-7E040BCE75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610E2A-FA34-48D4-BA1C-2E28C18A18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C42738-246F-4EAF-8518-25E5375A8A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780F4E-7925-4397-AF0F-7C745B2AD8AF}"/>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6" name="Footer Placeholder 5">
            <a:extLst>
              <a:ext uri="{FF2B5EF4-FFF2-40B4-BE49-F238E27FC236}">
                <a16:creationId xmlns:a16="http://schemas.microsoft.com/office/drawing/2014/main" id="{5F95A5F8-6221-40C9-9550-919F3EE5B6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F02CB7-55A1-4E92-A83F-C22339060EE4}"/>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303025082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F64A-8CCF-41AE-8315-7C9C1DC9F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E75316-40B6-47A0-9EA7-AE19B0F618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E76536-4C78-492D-B734-4A74F1679D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39AD37-7168-487A-BCD0-EC7A47E202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5E4CD4-3ECB-428A-8A94-040D7F36A0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E0D7BA-92DD-4B00-906A-85DF5B168F32}"/>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8" name="Footer Placeholder 7">
            <a:extLst>
              <a:ext uri="{FF2B5EF4-FFF2-40B4-BE49-F238E27FC236}">
                <a16:creationId xmlns:a16="http://schemas.microsoft.com/office/drawing/2014/main" id="{FE0F1FB1-AAE1-465E-BE29-FC8B1E160E1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E59D55-E0B3-490A-9E38-6F468AA154ED}"/>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143733768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DC89C-4DCC-451A-9301-004EC25DFE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D67665-2AA4-4FE6-B9BE-E53EBB8051CF}"/>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4" name="Footer Placeholder 3">
            <a:extLst>
              <a:ext uri="{FF2B5EF4-FFF2-40B4-BE49-F238E27FC236}">
                <a16:creationId xmlns:a16="http://schemas.microsoft.com/office/drawing/2014/main" id="{24559674-7E56-4FA0-A66E-B9CF4E63280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AEBDE87-3BA5-4AB5-BDAE-7CB024AF0C26}"/>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128607119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A2717-70A8-4359-8943-A3FEEA6B0630}"/>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3" name="Footer Placeholder 2">
            <a:extLst>
              <a:ext uri="{FF2B5EF4-FFF2-40B4-BE49-F238E27FC236}">
                <a16:creationId xmlns:a16="http://schemas.microsoft.com/office/drawing/2014/main" id="{8A533E7C-DE8C-4A77-90E7-B25F1F0C14B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E3D2DFE-58EC-4F33-BCAD-C9F0CF8EB7B5}"/>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55906783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8535-5D7F-42AF-BD36-8473501CDF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A4EB03-D9E9-499D-93EA-467FA7B396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FE7F94-6CD8-4635-AE73-0AC7F0F26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0C3117-B61D-4622-96E2-45CC2DDC3F9C}"/>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6" name="Footer Placeholder 5">
            <a:extLst>
              <a:ext uri="{FF2B5EF4-FFF2-40B4-BE49-F238E27FC236}">
                <a16:creationId xmlns:a16="http://schemas.microsoft.com/office/drawing/2014/main" id="{983A2A2D-D42E-4756-BE82-09EC5DD9AC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AF208E-1525-4FC2-87E7-4BFA92E2C9E0}"/>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337729873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A28A-43C5-4BF9-8FFB-EBCD475CD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97BFC4-B0FC-4B41-9A2D-2CFE6CEA7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4EC81BF-756E-4D3C-9517-F3EE27FFA5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7621D9-C60B-446B-85F4-CE7683CBE14F}"/>
              </a:ext>
            </a:extLst>
          </p:cNvPr>
          <p:cNvSpPr>
            <a:spLocks noGrp="1"/>
          </p:cNvSpPr>
          <p:nvPr>
            <p:ph type="dt" sz="half" idx="10"/>
          </p:nvPr>
        </p:nvSpPr>
        <p:spPr/>
        <p:txBody>
          <a:bodyPr/>
          <a:lstStyle/>
          <a:p>
            <a:fld id="{38690964-AD8F-4BA6-96FB-1D6C3159A563}" type="datetimeFigureOut">
              <a:rPr lang="en-US" smtClean="0"/>
              <a:t>4/2/2021</a:t>
            </a:fld>
            <a:endParaRPr lang="en-US" dirty="0"/>
          </a:p>
        </p:txBody>
      </p:sp>
      <p:sp>
        <p:nvSpPr>
          <p:cNvPr id="6" name="Footer Placeholder 5">
            <a:extLst>
              <a:ext uri="{FF2B5EF4-FFF2-40B4-BE49-F238E27FC236}">
                <a16:creationId xmlns:a16="http://schemas.microsoft.com/office/drawing/2014/main" id="{E3D5E41D-A7E5-4962-8F04-0A9269FA1C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6AE9DB-68D3-4546-AAF2-D7057B3FD93D}"/>
              </a:ext>
            </a:extLst>
          </p:cNvPr>
          <p:cNvSpPr>
            <a:spLocks noGrp="1"/>
          </p:cNvSpPr>
          <p:nvPr>
            <p:ph type="sldNum" sz="quarter" idx="12"/>
          </p:nvPr>
        </p:nvSpPr>
        <p:spPr/>
        <p:txBody>
          <a:bodyPr/>
          <a:lstStyle/>
          <a:p>
            <a:fld id="{314ECCD4-F88E-4CA4-A4E4-BD9C9A7FD870}" type="slidenum">
              <a:rPr lang="en-US" smtClean="0"/>
              <a:t>‹#›</a:t>
            </a:fld>
            <a:endParaRPr lang="en-US" dirty="0"/>
          </a:p>
        </p:txBody>
      </p:sp>
    </p:spTree>
    <p:extLst>
      <p:ext uri="{BB962C8B-B14F-4D97-AF65-F5344CB8AC3E}">
        <p14:creationId xmlns:p14="http://schemas.microsoft.com/office/powerpoint/2010/main" val="359080463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35000">
              <a:schemeClr val="bg1"/>
            </a:gs>
            <a:gs pos="100000">
              <a:schemeClr val="tx1">
                <a:lumMod val="65000"/>
                <a:lumOff val="3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0D62AB-3888-499A-9083-414B4612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D38FC5-4167-4B9C-91C7-2F03077500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089B8-98D8-4B89-8052-B46D9CEC8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90964-AD8F-4BA6-96FB-1D6C3159A563}" type="datetimeFigureOut">
              <a:rPr lang="en-US" smtClean="0"/>
              <a:t>4/2/2021</a:t>
            </a:fld>
            <a:endParaRPr lang="en-US" dirty="0"/>
          </a:p>
        </p:txBody>
      </p:sp>
      <p:sp>
        <p:nvSpPr>
          <p:cNvPr id="5" name="Footer Placeholder 4">
            <a:extLst>
              <a:ext uri="{FF2B5EF4-FFF2-40B4-BE49-F238E27FC236}">
                <a16:creationId xmlns:a16="http://schemas.microsoft.com/office/drawing/2014/main" id="{DA1FDB51-57E4-49FD-9E0A-0D6230EA7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ADE6CA-0CF7-4165-9752-36FEC80A98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ECCD4-F88E-4CA4-A4E4-BD9C9A7FD870}" type="slidenum">
              <a:rPr lang="en-US" smtClean="0"/>
              <a:t>‹#›</a:t>
            </a:fld>
            <a:endParaRPr lang="en-US" dirty="0"/>
          </a:p>
        </p:txBody>
      </p:sp>
    </p:spTree>
    <p:extLst>
      <p:ext uri="{BB962C8B-B14F-4D97-AF65-F5344CB8AC3E}">
        <p14:creationId xmlns:p14="http://schemas.microsoft.com/office/powerpoint/2010/main" val="42440097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PowerPoint_Slide13.sld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PowerPoint_Slide17.sld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xml"/><Relationship Id="rId4" Type="http://schemas.openxmlformats.org/officeDocument/2006/relationships/chart" Target="../charts/char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2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2.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chart" Target="../charts/chart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7.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8.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127421121"/>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27" name="Picture 26">
            <a:extLst>
              <a:ext uri="{FF2B5EF4-FFF2-40B4-BE49-F238E27FC236}">
                <a16:creationId xmlns:a16="http://schemas.microsoft.com/office/drawing/2014/main" id="{B2C75BB7-4B19-49E3-87CA-3D74E9BCC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3125" y="5138057"/>
            <a:ext cx="2240276" cy="1543301"/>
          </a:xfrm>
          <a:prstGeom prst="rect">
            <a:avLst/>
          </a:prstGeom>
          <a:effectLst>
            <a:glow rad="927100">
              <a:schemeClr val="bg1">
                <a:alpha val="40000"/>
              </a:schemeClr>
            </a:glow>
          </a:effectLst>
        </p:spPr>
      </p:pic>
    </p:spTree>
    <p:extLst>
      <p:ext uri="{BB962C8B-B14F-4D97-AF65-F5344CB8AC3E}">
        <p14:creationId xmlns:p14="http://schemas.microsoft.com/office/powerpoint/2010/main" val="307151623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6FE5E4C-FCC9-4E39-B9F7-926CCD4ED08B}"/>
              </a:ext>
            </a:extLst>
          </p:cNvPr>
          <p:cNvGraphicFramePr>
            <a:graphicFrameLocks/>
          </p:cNvGraphicFramePr>
          <p:nvPr>
            <p:extLst>
              <p:ext uri="{D42A27DB-BD31-4B8C-83A1-F6EECF244321}">
                <p14:modId xmlns:p14="http://schemas.microsoft.com/office/powerpoint/2010/main" val="2572025370"/>
              </p:ext>
            </p:extLst>
          </p:nvPr>
        </p:nvGraphicFramePr>
        <p:xfrm>
          <a:off x="7538243" y="0"/>
          <a:ext cx="4653757" cy="61318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94960369-841C-46B0-A80E-543F7B70124E}"/>
              </a:ext>
            </a:extLst>
          </p:cNvPr>
          <p:cNvGraphicFramePr/>
          <p:nvPr>
            <p:extLst>
              <p:ext uri="{D42A27DB-BD31-4B8C-83A1-F6EECF244321}">
                <p14:modId xmlns:p14="http://schemas.microsoft.com/office/powerpoint/2010/main" val="2885610203"/>
              </p:ext>
            </p:extLst>
          </p:nvPr>
        </p:nvGraphicFramePr>
        <p:xfrm>
          <a:off x="232683" y="346320"/>
          <a:ext cx="8406350" cy="651850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B654DB40-098A-4CE5-9FEA-5275E11E41F0}"/>
              </a:ext>
            </a:extLst>
          </p:cNvPr>
          <p:cNvSpPr/>
          <p:nvPr/>
        </p:nvSpPr>
        <p:spPr>
          <a:xfrm>
            <a:off x="3048000" y="26506"/>
            <a:ext cx="6096000" cy="400110"/>
          </a:xfrm>
          <a:prstGeom prst="rect">
            <a:avLst/>
          </a:prstGeom>
        </p:spPr>
        <p:txBody>
          <a:bodyPr>
            <a:spAutoFit/>
          </a:bodyPr>
          <a:lstStyle/>
          <a:p>
            <a:pPr algn="ctr">
              <a:defRPr sz="2000" b="1" i="0" u="none" strike="noStrike" kern="1200" spc="100" baseline="0">
                <a:solidFill>
                  <a:prstClr val="white">
                    <a:lumMod val="95000"/>
                  </a:prstClr>
                </a:solidFill>
                <a:effectLst/>
                <a:latin typeface="Arial Black" panose="020B0A04020102020204" pitchFamily="34" charset="0"/>
                <a:ea typeface="+mn-ea"/>
                <a:cs typeface="+mn-cs"/>
              </a:defRPr>
            </a:pPr>
            <a:r>
              <a:rPr lang="en-US" sz="2000" dirty="0">
                <a:latin typeface="Arial Black" panose="020B0A04020102020204" pitchFamily="34" charset="0"/>
              </a:rPr>
              <a:t>GBC Fall Enrollment Trends by Gender</a:t>
            </a:r>
          </a:p>
        </p:txBody>
      </p:sp>
      <p:sp>
        <p:nvSpPr>
          <p:cNvPr id="16" name="TextBox 15">
            <a:extLst>
              <a:ext uri="{FF2B5EF4-FFF2-40B4-BE49-F238E27FC236}">
                <a16:creationId xmlns:a16="http://schemas.microsoft.com/office/drawing/2014/main" id="{EB8A9851-BD81-4DD3-8B07-4DDC7B5EDD72}"/>
              </a:ext>
            </a:extLst>
          </p:cNvPr>
          <p:cNvSpPr txBox="1"/>
          <p:nvPr/>
        </p:nvSpPr>
        <p:spPr>
          <a:xfrm>
            <a:off x="9085677" y="6614718"/>
            <a:ext cx="3671888" cy="276999"/>
          </a:xfrm>
          <a:prstGeom prst="rect">
            <a:avLst/>
          </a:prstGeom>
          <a:noFill/>
        </p:spPr>
        <p:txBody>
          <a:bodyPr wrap="square" rtlCol="0">
            <a:spAutoFit/>
          </a:bodyPr>
          <a:lstStyle/>
          <a:p>
            <a:r>
              <a:rPr lang="en-US" sz="1200" dirty="0"/>
              <a:t>Source: IPEDS Fall Enrollment Report</a:t>
            </a:r>
          </a:p>
        </p:txBody>
      </p:sp>
    </p:spTree>
    <p:extLst>
      <p:ext uri="{BB962C8B-B14F-4D97-AF65-F5344CB8AC3E}">
        <p14:creationId xmlns:p14="http://schemas.microsoft.com/office/powerpoint/2010/main" val="72025416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4960369-841C-46B0-A80E-543F7B70124E}"/>
              </a:ext>
            </a:extLst>
          </p:cNvPr>
          <p:cNvGraphicFramePr/>
          <p:nvPr>
            <p:extLst>
              <p:ext uri="{D42A27DB-BD31-4B8C-83A1-F6EECF244321}">
                <p14:modId xmlns:p14="http://schemas.microsoft.com/office/powerpoint/2010/main" val="3539818907"/>
              </p:ext>
            </p:extLst>
          </p:nvPr>
        </p:nvGraphicFramePr>
        <p:xfrm>
          <a:off x="200025" y="442913"/>
          <a:ext cx="11430000" cy="522241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B654DB40-098A-4CE5-9FEA-5275E11E41F0}"/>
              </a:ext>
            </a:extLst>
          </p:cNvPr>
          <p:cNvSpPr/>
          <p:nvPr/>
        </p:nvSpPr>
        <p:spPr>
          <a:xfrm>
            <a:off x="3048000" y="26506"/>
            <a:ext cx="6096000" cy="400110"/>
          </a:xfrm>
          <a:prstGeom prst="rect">
            <a:avLst/>
          </a:prstGeom>
        </p:spPr>
        <p:txBody>
          <a:bodyPr>
            <a:spAutoFit/>
          </a:bodyPr>
          <a:lstStyle/>
          <a:p>
            <a:pPr algn="ctr">
              <a:defRPr sz="2000" b="1" i="0" u="none" strike="noStrike" kern="1200" spc="100" baseline="0">
                <a:solidFill>
                  <a:prstClr val="white">
                    <a:lumMod val="95000"/>
                  </a:prstClr>
                </a:solidFill>
                <a:effectLst/>
                <a:latin typeface="Arial Black" panose="020B0A04020102020204" pitchFamily="34" charset="0"/>
                <a:ea typeface="+mn-ea"/>
                <a:cs typeface="+mn-cs"/>
              </a:defRPr>
            </a:pPr>
            <a:r>
              <a:rPr lang="en-US" sz="2000" dirty="0">
                <a:latin typeface="Arial Black" panose="020B0A04020102020204" pitchFamily="34" charset="0"/>
              </a:rPr>
              <a:t>GBC Graduation Rate</a:t>
            </a:r>
          </a:p>
        </p:txBody>
      </p:sp>
      <p:sp>
        <p:nvSpPr>
          <p:cNvPr id="15" name="TextBox 14">
            <a:extLst>
              <a:ext uri="{FF2B5EF4-FFF2-40B4-BE49-F238E27FC236}">
                <a16:creationId xmlns:a16="http://schemas.microsoft.com/office/drawing/2014/main" id="{3AFE0BFA-4CEA-4B0A-84FD-491F305AB9CF}"/>
              </a:ext>
            </a:extLst>
          </p:cNvPr>
          <p:cNvSpPr txBox="1"/>
          <p:nvPr/>
        </p:nvSpPr>
        <p:spPr>
          <a:xfrm>
            <a:off x="4657725" y="6286500"/>
            <a:ext cx="3671888" cy="400110"/>
          </a:xfrm>
          <a:prstGeom prst="rect">
            <a:avLst/>
          </a:prstGeom>
          <a:noFill/>
        </p:spPr>
        <p:txBody>
          <a:bodyPr wrap="square" rtlCol="0">
            <a:spAutoFit/>
          </a:bodyPr>
          <a:lstStyle/>
          <a:p>
            <a:pPr algn="ctr"/>
            <a:endParaRPr lang="en-US" sz="2000" b="1" dirty="0"/>
          </a:p>
        </p:txBody>
      </p:sp>
      <p:sp>
        <p:nvSpPr>
          <p:cNvPr id="16" name="TextBox 15">
            <a:extLst>
              <a:ext uri="{FF2B5EF4-FFF2-40B4-BE49-F238E27FC236}">
                <a16:creationId xmlns:a16="http://schemas.microsoft.com/office/drawing/2014/main" id="{EB8A9851-BD81-4DD3-8B07-4DDC7B5EDD72}"/>
              </a:ext>
            </a:extLst>
          </p:cNvPr>
          <p:cNvSpPr txBox="1"/>
          <p:nvPr/>
        </p:nvSpPr>
        <p:spPr>
          <a:xfrm>
            <a:off x="6836944" y="6354693"/>
            <a:ext cx="3811003" cy="276999"/>
          </a:xfrm>
          <a:prstGeom prst="rect">
            <a:avLst/>
          </a:prstGeom>
          <a:noFill/>
        </p:spPr>
        <p:txBody>
          <a:bodyPr wrap="square" rtlCol="0">
            <a:spAutoFit/>
          </a:bodyPr>
          <a:lstStyle/>
          <a:p>
            <a:r>
              <a:rPr lang="en-US" sz="1200" dirty="0"/>
              <a:t>Source: IPED Completion Rates Fall 20 Data-preliminary</a:t>
            </a:r>
          </a:p>
        </p:txBody>
      </p:sp>
      <p:pic>
        <p:nvPicPr>
          <p:cNvPr id="6" name="Picture 5">
            <a:extLst>
              <a:ext uri="{FF2B5EF4-FFF2-40B4-BE49-F238E27FC236}">
                <a16:creationId xmlns:a16="http://schemas.microsoft.com/office/drawing/2014/main" id="{9EF4E3E6-3424-4863-8CD2-B7C967022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947" y="5775157"/>
            <a:ext cx="1544053" cy="1063681"/>
          </a:xfrm>
          <a:prstGeom prst="rect">
            <a:avLst/>
          </a:prstGeom>
          <a:effectLst>
            <a:glow rad="927100">
              <a:schemeClr val="bg1">
                <a:alpha val="40000"/>
              </a:schemeClr>
            </a:glow>
          </a:effectLst>
        </p:spPr>
      </p:pic>
      <p:graphicFrame>
        <p:nvGraphicFramePr>
          <p:cNvPr id="2" name="Table 1">
            <a:extLst>
              <a:ext uri="{FF2B5EF4-FFF2-40B4-BE49-F238E27FC236}">
                <a16:creationId xmlns:a16="http://schemas.microsoft.com/office/drawing/2014/main" id="{B1B5E545-9AF1-48AC-A0BA-DBD0DC1B5647}"/>
              </a:ext>
            </a:extLst>
          </p:cNvPr>
          <p:cNvGraphicFramePr>
            <a:graphicFrameLocks noGrp="1"/>
          </p:cNvGraphicFramePr>
          <p:nvPr>
            <p:extLst>
              <p:ext uri="{D42A27DB-BD31-4B8C-83A1-F6EECF244321}">
                <p14:modId xmlns:p14="http://schemas.microsoft.com/office/powerpoint/2010/main" val="40403592"/>
              </p:ext>
            </p:extLst>
          </p:nvPr>
        </p:nvGraphicFramePr>
        <p:xfrm>
          <a:off x="730250" y="5224939"/>
          <a:ext cx="6402971" cy="1351836"/>
        </p:xfrm>
        <a:graphic>
          <a:graphicData uri="http://schemas.openxmlformats.org/drawingml/2006/table">
            <a:tbl>
              <a:tblPr/>
              <a:tblGrid>
                <a:gridCol w="2561189">
                  <a:extLst>
                    <a:ext uri="{9D8B030D-6E8A-4147-A177-3AD203B41FA5}">
                      <a16:colId xmlns:a16="http://schemas.microsoft.com/office/drawing/2014/main" val="710514613"/>
                    </a:ext>
                  </a:extLst>
                </a:gridCol>
                <a:gridCol w="640297">
                  <a:extLst>
                    <a:ext uri="{9D8B030D-6E8A-4147-A177-3AD203B41FA5}">
                      <a16:colId xmlns:a16="http://schemas.microsoft.com/office/drawing/2014/main" val="3345257150"/>
                    </a:ext>
                  </a:extLst>
                </a:gridCol>
                <a:gridCol w="640297">
                  <a:extLst>
                    <a:ext uri="{9D8B030D-6E8A-4147-A177-3AD203B41FA5}">
                      <a16:colId xmlns:a16="http://schemas.microsoft.com/office/drawing/2014/main" val="1710455345"/>
                    </a:ext>
                  </a:extLst>
                </a:gridCol>
                <a:gridCol w="640297">
                  <a:extLst>
                    <a:ext uri="{9D8B030D-6E8A-4147-A177-3AD203B41FA5}">
                      <a16:colId xmlns:a16="http://schemas.microsoft.com/office/drawing/2014/main" val="3869883989"/>
                    </a:ext>
                  </a:extLst>
                </a:gridCol>
                <a:gridCol w="640297">
                  <a:extLst>
                    <a:ext uri="{9D8B030D-6E8A-4147-A177-3AD203B41FA5}">
                      <a16:colId xmlns:a16="http://schemas.microsoft.com/office/drawing/2014/main" val="1312064308"/>
                    </a:ext>
                  </a:extLst>
                </a:gridCol>
                <a:gridCol w="640297">
                  <a:extLst>
                    <a:ext uri="{9D8B030D-6E8A-4147-A177-3AD203B41FA5}">
                      <a16:colId xmlns:a16="http://schemas.microsoft.com/office/drawing/2014/main" val="3420059165"/>
                    </a:ext>
                  </a:extLst>
                </a:gridCol>
                <a:gridCol w="640297">
                  <a:extLst>
                    <a:ext uri="{9D8B030D-6E8A-4147-A177-3AD203B41FA5}">
                      <a16:colId xmlns:a16="http://schemas.microsoft.com/office/drawing/2014/main" val="3148190979"/>
                    </a:ext>
                  </a:extLst>
                </a:gridCol>
              </a:tblGrid>
              <a:tr h="225306">
                <a:tc>
                  <a:txBody>
                    <a:bodyPr/>
                    <a:lstStyle/>
                    <a:p>
                      <a:pPr algn="l" fontAlgn="b"/>
                      <a:r>
                        <a:rPr lang="en-US" sz="1200" b="0" i="0" u="none" strike="noStrike" dirty="0">
                          <a:solidFill>
                            <a:srgbClr val="000000"/>
                          </a:solidFill>
                          <a:effectLst/>
                          <a:latin typeface="Times New Roman" panose="02020603050405020304" pitchFamily="18" charset="0"/>
                        </a:rPr>
                        <a:t>Great Basin College Graduation Rate</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2016</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2017</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2018</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2019</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2020</a:t>
                      </a: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extLst>
                  <a:ext uri="{0D108BD9-81ED-4DB2-BD59-A6C34878D82A}">
                    <a16:rowId xmlns:a16="http://schemas.microsoft.com/office/drawing/2014/main" val="1629863791"/>
                  </a:ext>
                </a:extLst>
              </a:tr>
              <a:tr h="225306">
                <a:tc>
                  <a:txBody>
                    <a:bodyPr/>
                    <a:lstStyle/>
                    <a:p>
                      <a:pPr algn="l" fontAlgn="b"/>
                      <a:r>
                        <a:rPr lang="en-US" sz="1200" b="0" i="0" u="none" strike="noStrike" dirty="0">
                          <a:solidFill>
                            <a:srgbClr val="000000"/>
                          </a:solidFill>
                          <a:effectLst/>
                          <a:latin typeface="Times New Roman" panose="02020603050405020304" pitchFamily="18" charset="0"/>
                        </a:rPr>
                        <a:t>All %</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24.1%</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27.8%</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35.7%</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42.3%</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43.3%</a:t>
                      </a: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extLst>
                  <a:ext uri="{0D108BD9-81ED-4DB2-BD59-A6C34878D82A}">
                    <a16:rowId xmlns:a16="http://schemas.microsoft.com/office/drawing/2014/main" val="4150391919"/>
                  </a:ext>
                </a:extLst>
              </a:tr>
              <a:tr h="225306">
                <a:tc>
                  <a:txBody>
                    <a:bodyPr/>
                    <a:lstStyle/>
                    <a:p>
                      <a:pPr algn="l" fontAlgn="b"/>
                      <a:r>
                        <a:rPr lang="en-US" sz="1200" b="0" i="0" u="none" strike="noStrike" dirty="0">
                          <a:solidFill>
                            <a:srgbClr val="000000"/>
                          </a:solidFill>
                          <a:effectLst/>
                          <a:latin typeface="Times New Roman" panose="02020603050405020304" pitchFamily="18" charset="0"/>
                        </a:rPr>
                        <a:t>Starting Cohort #</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212</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216</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224</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201</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263</a:t>
                      </a: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extLst>
                  <a:ext uri="{0D108BD9-81ED-4DB2-BD59-A6C34878D82A}">
                    <a16:rowId xmlns:a16="http://schemas.microsoft.com/office/drawing/2014/main" val="1945271901"/>
                  </a:ext>
                </a:extLst>
              </a:tr>
              <a:tr h="225306">
                <a:tc>
                  <a:txBody>
                    <a:bodyPr/>
                    <a:lstStyle/>
                    <a:p>
                      <a:pPr algn="l" fontAlgn="b"/>
                      <a:r>
                        <a:rPr lang="en-US" sz="1200" b="0" i="0" u="none" strike="noStrike" dirty="0">
                          <a:solidFill>
                            <a:srgbClr val="000000"/>
                          </a:solidFill>
                          <a:effectLst/>
                          <a:latin typeface="Times New Roman" panose="02020603050405020304" pitchFamily="18" charset="0"/>
                        </a:rPr>
                        <a:t>Graduation #</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51</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60</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80</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85</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114</a:t>
                      </a: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extLst>
                  <a:ext uri="{0D108BD9-81ED-4DB2-BD59-A6C34878D82A}">
                    <a16:rowId xmlns:a16="http://schemas.microsoft.com/office/drawing/2014/main" val="4277834563"/>
                  </a:ext>
                </a:extLst>
              </a:tr>
              <a:tr h="225306">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extLst>
                  <a:ext uri="{0D108BD9-81ED-4DB2-BD59-A6C34878D82A}">
                    <a16:rowId xmlns:a16="http://schemas.microsoft.com/office/drawing/2014/main" val="3947603953"/>
                  </a:ext>
                </a:extLst>
              </a:tr>
              <a:tr h="225306">
                <a:tc gridSpan="7">
                  <a:txBody>
                    <a:bodyPr/>
                    <a:lstStyle/>
                    <a:p>
                      <a:pPr algn="l" fontAlgn="b"/>
                      <a:r>
                        <a:rPr lang="en-US" sz="1000" b="0" i="0" u="none" strike="noStrike" dirty="0">
                          <a:solidFill>
                            <a:srgbClr val="000000"/>
                          </a:solidFill>
                          <a:effectLst/>
                          <a:latin typeface="Times New Roman" panose="02020603050405020304" pitchFamily="18" charset="0"/>
                        </a:rPr>
                        <a:t>*** Includes Full-Time and Part-Time Degree Seeking Bachelor, Associate and Certificate Seeking Students</a:t>
                      </a:r>
                    </a:p>
                  </a:txBody>
                  <a:tcPr marL="6350" marR="6350" marT="635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5604892"/>
                  </a:ext>
                </a:extLst>
              </a:tr>
            </a:tbl>
          </a:graphicData>
        </a:graphic>
      </p:graphicFrame>
    </p:spTree>
    <p:extLst>
      <p:ext uri="{BB962C8B-B14F-4D97-AF65-F5344CB8AC3E}">
        <p14:creationId xmlns:p14="http://schemas.microsoft.com/office/powerpoint/2010/main" val="422237200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4960369-841C-46B0-A80E-543F7B70124E}"/>
              </a:ext>
            </a:extLst>
          </p:cNvPr>
          <p:cNvGraphicFramePr/>
          <p:nvPr>
            <p:extLst>
              <p:ext uri="{D42A27DB-BD31-4B8C-83A1-F6EECF244321}">
                <p14:modId xmlns:p14="http://schemas.microsoft.com/office/powerpoint/2010/main" val="952010306"/>
              </p:ext>
            </p:extLst>
          </p:nvPr>
        </p:nvGraphicFramePr>
        <p:xfrm>
          <a:off x="444512" y="597859"/>
          <a:ext cx="10820766" cy="570913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B654DB40-098A-4CE5-9FEA-5275E11E41F0}"/>
              </a:ext>
            </a:extLst>
          </p:cNvPr>
          <p:cNvSpPr/>
          <p:nvPr/>
        </p:nvSpPr>
        <p:spPr>
          <a:xfrm>
            <a:off x="3048000" y="26506"/>
            <a:ext cx="6096000" cy="707886"/>
          </a:xfrm>
          <a:prstGeom prst="rect">
            <a:avLst/>
          </a:prstGeom>
        </p:spPr>
        <p:txBody>
          <a:bodyPr>
            <a:spAutoFit/>
          </a:bodyPr>
          <a:lstStyle/>
          <a:p>
            <a:pPr algn="ctr">
              <a:defRPr sz="2000" b="1" i="0" u="none" strike="noStrike" kern="1200" spc="100" baseline="0">
                <a:solidFill>
                  <a:prstClr val="white">
                    <a:lumMod val="95000"/>
                  </a:prstClr>
                </a:solidFill>
                <a:effectLst/>
                <a:latin typeface="Arial Black" panose="020B0A04020102020204" pitchFamily="34" charset="0"/>
                <a:ea typeface="+mn-ea"/>
                <a:cs typeface="+mn-cs"/>
              </a:defRPr>
            </a:pPr>
            <a:r>
              <a:rPr lang="en-US" sz="2000" dirty="0">
                <a:latin typeface="Arial Black" panose="020B0A04020102020204" pitchFamily="34" charset="0"/>
              </a:rPr>
              <a:t>2019 Reported Year Peer Institution Graduation Rates</a:t>
            </a:r>
          </a:p>
        </p:txBody>
      </p:sp>
      <p:sp>
        <p:nvSpPr>
          <p:cNvPr id="16" name="TextBox 15">
            <a:extLst>
              <a:ext uri="{FF2B5EF4-FFF2-40B4-BE49-F238E27FC236}">
                <a16:creationId xmlns:a16="http://schemas.microsoft.com/office/drawing/2014/main" id="{EB8A9851-BD81-4DD3-8B07-4DDC7B5EDD72}"/>
              </a:ext>
            </a:extLst>
          </p:cNvPr>
          <p:cNvSpPr txBox="1"/>
          <p:nvPr/>
        </p:nvSpPr>
        <p:spPr>
          <a:xfrm>
            <a:off x="7106632" y="6286500"/>
            <a:ext cx="2506291" cy="276999"/>
          </a:xfrm>
          <a:prstGeom prst="rect">
            <a:avLst/>
          </a:prstGeom>
          <a:noFill/>
        </p:spPr>
        <p:txBody>
          <a:bodyPr wrap="square" rtlCol="0">
            <a:spAutoFit/>
          </a:bodyPr>
          <a:lstStyle/>
          <a:p>
            <a:r>
              <a:rPr lang="en-US" sz="1200" dirty="0"/>
              <a:t>Source: IPED Data Feedback Reports</a:t>
            </a:r>
          </a:p>
        </p:txBody>
      </p:sp>
      <p:pic>
        <p:nvPicPr>
          <p:cNvPr id="6" name="Picture 5">
            <a:extLst>
              <a:ext uri="{FF2B5EF4-FFF2-40B4-BE49-F238E27FC236}">
                <a16:creationId xmlns:a16="http://schemas.microsoft.com/office/drawing/2014/main" id="{5BB16F6F-5F3F-4032-95B3-11D8DA1F0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947" y="5775157"/>
            <a:ext cx="1544053" cy="1063681"/>
          </a:xfrm>
          <a:prstGeom prst="rect">
            <a:avLst/>
          </a:prstGeom>
          <a:effectLst>
            <a:glow rad="927100">
              <a:schemeClr val="bg1">
                <a:alpha val="40000"/>
              </a:schemeClr>
            </a:glow>
          </a:effectLst>
        </p:spPr>
      </p:pic>
      <p:sp>
        <p:nvSpPr>
          <p:cNvPr id="9" name="TextBox 2">
            <a:extLst>
              <a:ext uri="{FF2B5EF4-FFF2-40B4-BE49-F238E27FC236}">
                <a16:creationId xmlns:a16="http://schemas.microsoft.com/office/drawing/2014/main" id="{9E21103F-3DCE-4651-BE2A-E1FB45A2CAC1}"/>
              </a:ext>
            </a:extLst>
          </p:cNvPr>
          <p:cNvSpPr txBox="1"/>
          <p:nvPr/>
        </p:nvSpPr>
        <p:spPr>
          <a:xfrm rot="16200000">
            <a:off x="-596803" y="2927093"/>
            <a:ext cx="1752600"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Graduation Rate</a:t>
            </a:r>
          </a:p>
        </p:txBody>
      </p:sp>
    </p:spTree>
    <p:extLst>
      <p:ext uri="{BB962C8B-B14F-4D97-AF65-F5344CB8AC3E}">
        <p14:creationId xmlns:p14="http://schemas.microsoft.com/office/powerpoint/2010/main" val="159423038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4960369-841C-46B0-A80E-543F7B70124E}"/>
              </a:ext>
            </a:extLst>
          </p:cNvPr>
          <p:cNvGraphicFramePr/>
          <p:nvPr>
            <p:extLst>
              <p:ext uri="{D42A27DB-BD31-4B8C-83A1-F6EECF244321}">
                <p14:modId xmlns:p14="http://schemas.microsoft.com/office/powerpoint/2010/main" val="4209399994"/>
              </p:ext>
            </p:extLst>
          </p:nvPr>
        </p:nvGraphicFramePr>
        <p:xfrm>
          <a:off x="609599" y="442912"/>
          <a:ext cx="11149013" cy="513873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B654DB40-098A-4CE5-9FEA-5275E11E41F0}"/>
              </a:ext>
            </a:extLst>
          </p:cNvPr>
          <p:cNvSpPr/>
          <p:nvPr/>
        </p:nvSpPr>
        <p:spPr>
          <a:xfrm>
            <a:off x="1957294" y="94446"/>
            <a:ext cx="8277412" cy="707886"/>
          </a:xfrm>
          <a:prstGeom prst="rect">
            <a:avLst/>
          </a:prstGeom>
        </p:spPr>
        <p:txBody>
          <a:bodyPr wrap="square">
            <a:spAutoFit/>
          </a:bodyPr>
          <a:lstStyle/>
          <a:p>
            <a:pPr algn="ctr">
              <a:defRPr sz="2000" b="1" i="0" u="none" strike="noStrike" kern="1200" spc="100" baseline="0">
                <a:solidFill>
                  <a:prstClr val="white">
                    <a:lumMod val="95000"/>
                  </a:prstClr>
                </a:solidFill>
                <a:effectLst/>
                <a:latin typeface="Arial Black" panose="020B0A04020102020204" pitchFamily="34" charset="0"/>
                <a:ea typeface="+mn-ea"/>
                <a:cs typeface="+mn-cs"/>
              </a:defRPr>
            </a:pPr>
            <a:r>
              <a:rPr lang="en-US" sz="2000" dirty="0">
                <a:latin typeface="Arial Black" panose="020B0A04020102020204" pitchFamily="34" charset="0"/>
              </a:rPr>
              <a:t>Graduation Rate by Race/Ethnicity Year: 2020 </a:t>
            </a:r>
          </a:p>
          <a:p>
            <a:pPr algn="ctr">
              <a:defRPr sz="2000" b="1" i="0" u="none" strike="noStrike" kern="1200" spc="100" baseline="0">
                <a:solidFill>
                  <a:prstClr val="white">
                    <a:lumMod val="95000"/>
                  </a:prstClr>
                </a:solidFill>
                <a:effectLst/>
                <a:latin typeface="Arial Black" panose="020B0A04020102020204" pitchFamily="34" charset="0"/>
                <a:ea typeface="+mn-ea"/>
                <a:cs typeface="+mn-cs"/>
              </a:defRPr>
            </a:pPr>
            <a:r>
              <a:rPr lang="en-US" dirty="0">
                <a:latin typeface="Arial Black" panose="020B0A04020102020204" pitchFamily="34" charset="0"/>
              </a:rPr>
              <a:t>(First-Time/Full-Time degree seeking students)</a:t>
            </a:r>
          </a:p>
        </p:txBody>
      </p:sp>
      <p:sp>
        <p:nvSpPr>
          <p:cNvPr id="15" name="TextBox 14">
            <a:extLst>
              <a:ext uri="{FF2B5EF4-FFF2-40B4-BE49-F238E27FC236}">
                <a16:creationId xmlns:a16="http://schemas.microsoft.com/office/drawing/2014/main" id="{3AFE0BFA-4CEA-4B0A-84FD-491F305AB9CF}"/>
              </a:ext>
            </a:extLst>
          </p:cNvPr>
          <p:cNvSpPr txBox="1"/>
          <p:nvPr/>
        </p:nvSpPr>
        <p:spPr>
          <a:xfrm>
            <a:off x="4657725" y="6286500"/>
            <a:ext cx="3671888" cy="400110"/>
          </a:xfrm>
          <a:prstGeom prst="rect">
            <a:avLst/>
          </a:prstGeom>
          <a:noFill/>
        </p:spPr>
        <p:txBody>
          <a:bodyPr wrap="square" rtlCol="0">
            <a:spAutoFit/>
          </a:bodyPr>
          <a:lstStyle/>
          <a:p>
            <a:pPr algn="ctr"/>
            <a:endParaRPr lang="en-US" sz="2000" b="1" dirty="0"/>
          </a:p>
        </p:txBody>
      </p:sp>
      <p:sp>
        <p:nvSpPr>
          <p:cNvPr id="16" name="TextBox 15">
            <a:extLst>
              <a:ext uri="{FF2B5EF4-FFF2-40B4-BE49-F238E27FC236}">
                <a16:creationId xmlns:a16="http://schemas.microsoft.com/office/drawing/2014/main" id="{EB8A9851-BD81-4DD3-8B07-4DDC7B5EDD72}"/>
              </a:ext>
            </a:extLst>
          </p:cNvPr>
          <p:cNvSpPr txBox="1"/>
          <p:nvPr/>
        </p:nvSpPr>
        <p:spPr>
          <a:xfrm>
            <a:off x="9051131" y="5401404"/>
            <a:ext cx="3081338" cy="276999"/>
          </a:xfrm>
          <a:prstGeom prst="rect">
            <a:avLst/>
          </a:prstGeom>
          <a:noFill/>
        </p:spPr>
        <p:txBody>
          <a:bodyPr wrap="square" rtlCol="0">
            <a:spAutoFit/>
          </a:bodyPr>
          <a:lstStyle/>
          <a:p>
            <a:r>
              <a:rPr lang="en-US" sz="1200" dirty="0"/>
              <a:t>Source: IPEDS Graduation Rates Data Report</a:t>
            </a:r>
          </a:p>
        </p:txBody>
      </p:sp>
      <p:graphicFrame>
        <p:nvGraphicFramePr>
          <p:cNvPr id="2" name="Table 1">
            <a:extLst>
              <a:ext uri="{FF2B5EF4-FFF2-40B4-BE49-F238E27FC236}">
                <a16:creationId xmlns:a16="http://schemas.microsoft.com/office/drawing/2014/main" id="{467204C3-0C85-421A-B805-A83EAAFA9E9E}"/>
              </a:ext>
            </a:extLst>
          </p:cNvPr>
          <p:cNvGraphicFramePr>
            <a:graphicFrameLocks noGrp="1"/>
          </p:cNvGraphicFramePr>
          <p:nvPr>
            <p:extLst>
              <p:ext uri="{D42A27DB-BD31-4B8C-83A1-F6EECF244321}">
                <p14:modId xmlns:p14="http://schemas.microsoft.com/office/powerpoint/2010/main" val="3424016732"/>
              </p:ext>
            </p:extLst>
          </p:nvPr>
        </p:nvGraphicFramePr>
        <p:xfrm>
          <a:off x="59531" y="5268764"/>
          <a:ext cx="8335164" cy="1494790"/>
        </p:xfrm>
        <a:graphic>
          <a:graphicData uri="http://schemas.openxmlformats.org/drawingml/2006/table">
            <a:tbl>
              <a:tblPr/>
              <a:tblGrid>
                <a:gridCol w="694597">
                  <a:extLst>
                    <a:ext uri="{9D8B030D-6E8A-4147-A177-3AD203B41FA5}">
                      <a16:colId xmlns:a16="http://schemas.microsoft.com/office/drawing/2014/main" val="3315286506"/>
                    </a:ext>
                  </a:extLst>
                </a:gridCol>
                <a:gridCol w="694597">
                  <a:extLst>
                    <a:ext uri="{9D8B030D-6E8A-4147-A177-3AD203B41FA5}">
                      <a16:colId xmlns:a16="http://schemas.microsoft.com/office/drawing/2014/main" val="2843907138"/>
                    </a:ext>
                  </a:extLst>
                </a:gridCol>
                <a:gridCol w="694597">
                  <a:extLst>
                    <a:ext uri="{9D8B030D-6E8A-4147-A177-3AD203B41FA5}">
                      <a16:colId xmlns:a16="http://schemas.microsoft.com/office/drawing/2014/main" val="3789579833"/>
                    </a:ext>
                  </a:extLst>
                </a:gridCol>
                <a:gridCol w="694597">
                  <a:extLst>
                    <a:ext uri="{9D8B030D-6E8A-4147-A177-3AD203B41FA5}">
                      <a16:colId xmlns:a16="http://schemas.microsoft.com/office/drawing/2014/main" val="885185040"/>
                    </a:ext>
                  </a:extLst>
                </a:gridCol>
                <a:gridCol w="694597">
                  <a:extLst>
                    <a:ext uri="{9D8B030D-6E8A-4147-A177-3AD203B41FA5}">
                      <a16:colId xmlns:a16="http://schemas.microsoft.com/office/drawing/2014/main" val="1229190413"/>
                    </a:ext>
                  </a:extLst>
                </a:gridCol>
                <a:gridCol w="694597">
                  <a:extLst>
                    <a:ext uri="{9D8B030D-6E8A-4147-A177-3AD203B41FA5}">
                      <a16:colId xmlns:a16="http://schemas.microsoft.com/office/drawing/2014/main" val="2625358982"/>
                    </a:ext>
                  </a:extLst>
                </a:gridCol>
                <a:gridCol w="694597">
                  <a:extLst>
                    <a:ext uri="{9D8B030D-6E8A-4147-A177-3AD203B41FA5}">
                      <a16:colId xmlns:a16="http://schemas.microsoft.com/office/drawing/2014/main" val="3800469549"/>
                    </a:ext>
                  </a:extLst>
                </a:gridCol>
                <a:gridCol w="694597">
                  <a:extLst>
                    <a:ext uri="{9D8B030D-6E8A-4147-A177-3AD203B41FA5}">
                      <a16:colId xmlns:a16="http://schemas.microsoft.com/office/drawing/2014/main" val="734923799"/>
                    </a:ext>
                  </a:extLst>
                </a:gridCol>
                <a:gridCol w="694597">
                  <a:extLst>
                    <a:ext uri="{9D8B030D-6E8A-4147-A177-3AD203B41FA5}">
                      <a16:colId xmlns:a16="http://schemas.microsoft.com/office/drawing/2014/main" val="2677950881"/>
                    </a:ext>
                  </a:extLst>
                </a:gridCol>
                <a:gridCol w="694597">
                  <a:extLst>
                    <a:ext uri="{9D8B030D-6E8A-4147-A177-3AD203B41FA5}">
                      <a16:colId xmlns:a16="http://schemas.microsoft.com/office/drawing/2014/main" val="2064907439"/>
                    </a:ext>
                  </a:extLst>
                </a:gridCol>
                <a:gridCol w="694597">
                  <a:extLst>
                    <a:ext uri="{9D8B030D-6E8A-4147-A177-3AD203B41FA5}">
                      <a16:colId xmlns:a16="http://schemas.microsoft.com/office/drawing/2014/main" val="1628092864"/>
                    </a:ext>
                  </a:extLst>
                </a:gridCol>
                <a:gridCol w="694597">
                  <a:extLst>
                    <a:ext uri="{9D8B030D-6E8A-4147-A177-3AD203B41FA5}">
                      <a16:colId xmlns:a16="http://schemas.microsoft.com/office/drawing/2014/main" val="1747534310"/>
                    </a:ext>
                  </a:extLst>
                </a:gridCol>
              </a:tblGrid>
              <a:tr h="165100">
                <a:tc>
                  <a:txBody>
                    <a:bodyPr/>
                    <a:lstStyle/>
                    <a:p>
                      <a:pPr algn="l" fontAlgn="b"/>
                      <a:r>
                        <a:rPr lang="en-US" sz="1200" b="0" i="0" u="none" strike="noStrike" dirty="0">
                          <a:solidFill>
                            <a:srgbClr val="000000"/>
                          </a:solidFill>
                          <a:effectLst/>
                          <a:latin typeface="Times New Roman" panose="02020603050405020304" pitchFamily="18" charset="0"/>
                        </a:rPr>
                        <a:t>Year</a:t>
                      </a: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2020</a:t>
                      </a: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extLst>
                  <a:ext uri="{0D108BD9-81ED-4DB2-BD59-A6C34878D82A}">
                    <a16:rowId xmlns:a16="http://schemas.microsoft.com/office/drawing/2014/main" val="2760807905"/>
                  </a:ext>
                </a:extLst>
              </a:tr>
              <a:tr h="165100">
                <a:tc>
                  <a:txBody>
                    <a:bodyPr/>
                    <a:lstStyle/>
                    <a:p>
                      <a:pPr algn="l" fontAlgn="b"/>
                      <a:r>
                        <a:rPr lang="en-US" sz="1200" b="0" i="0" u="none" strike="noStrike" dirty="0">
                          <a:solidFill>
                            <a:srgbClr val="000000"/>
                          </a:solidFill>
                          <a:effectLst/>
                          <a:latin typeface="Times New Roman" panose="02020603050405020304" pitchFamily="18" charset="0"/>
                        </a:rPr>
                        <a:t>Ethnic</a:t>
                      </a: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l" fontAlgn="b"/>
                      <a:r>
                        <a:rPr lang="en-US" sz="1200" b="0" i="0" u="none" strike="noStrike" dirty="0">
                          <a:solidFill>
                            <a:srgbClr val="000000"/>
                          </a:solidFill>
                          <a:effectLst/>
                          <a:latin typeface="Times New Roman" panose="02020603050405020304" pitchFamily="18" charset="0"/>
                        </a:rPr>
                        <a:t>White</a:t>
                      </a:r>
                    </a:p>
                  </a:txBody>
                  <a:tcPr marL="6350" marR="6350" marT="6350" marB="0" anchor="b">
                    <a:lnL>
                      <a:noFill/>
                    </a:lnL>
                    <a:lnR>
                      <a:noFill/>
                    </a:lnR>
                    <a:lnT>
                      <a:noFill/>
                    </a:lnT>
                    <a:lnB>
                      <a:noFill/>
                    </a:lnB>
                  </a:tcPr>
                </a:tc>
                <a:tc>
                  <a:txBody>
                    <a:bodyPr/>
                    <a:lstStyle/>
                    <a:p>
                      <a:pPr algn="l" fontAlgn="b"/>
                      <a:r>
                        <a:rPr lang="en-US" sz="1200" b="0" i="0" u="none" strike="noStrike" dirty="0">
                          <a:solidFill>
                            <a:srgbClr val="000000"/>
                          </a:solidFill>
                          <a:effectLst/>
                          <a:latin typeface="Times New Roman" panose="02020603050405020304" pitchFamily="18" charset="0"/>
                        </a:rPr>
                        <a:t>Hispanic</a:t>
                      </a:r>
                    </a:p>
                  </a:txBody>
                  <a:tcPr marL="6350" marR="6350" marT="6350" marB="0" anchor="b">
                    <a:lnL>
                      <a:noFill/>
                    </a:lnL>
                    <a:lnR>
                      <a:noFill/>
                    </a:lnR>
                    <a:lnT>
                      <a:noFill/>
                    </a:lnT>
                    <a:lnB>
                      <a:noFill/>
                    </a:lnB>
                  </a:tcPr>
                </a:tc>
                <a:tc>
                  <a:txBody>
                    <a:bodyPr/>
                    <a:lstStyle/>
                    <a:p>
                      <a:pPr algn="l" fontAlgn="b"/>
                      <a:r>
                        <a:rPr lang="en-US" sz="1200" b="0" i="0" u="none" strike="noStrike" dirty="0">
                          <a:solidFill>
                            <a:srgbClr val="000000"/>
                          </a:solidFill>
                          <a:effectLst/>
                          <a:latin typeface="Times New Roman" panose="02020603050405020304" pitchFamily="18" charset="0"/>
                        </a:rPr>
                        <a:t>Black</a:t>
                      </a:r>
                    </a:p>
                  </a:txBody>
                  <a:tcPr marL="6350" marR="6350" marT="6350" marB="0" anchor="b">
                    <a:lnL>
                      <a:noFill/>
                    </a:lnL>
                    <a:lnR>
                      <a:noFill/>
                    </a:lnR>
                    <a:lnT>
                      <a:noFill/>
                    </a:lnT>
                    <a:lnB>
                      <a:noFill/>
                    </a:lnB>
                  </a:tcPr>
                </a:tc>
                <a:tc>
                  <a:txBody>
                    <a:bodyPr/>
                    <a:lstStyle/>
                    <a:p>
                      <a:pPr algn="l" fontAlgn="b"/>
                      <a:r>
                        <a:rPr lang="en-US" sz="1200" b="0" i="0" u="none" strike="noStrike" dirty="0">
                          <a:solidFill>
                            <a:srgbClr val="000000"/>
                          </a:solidFill>
                          <a:effectLst/>
                          <a:latin typeface="Times New Roman" panose="02020603050405020304" pitchFamily="18" charset="0"/>
                        </a:rPr>
                        <a:t>Two Ethnicities or More</a:t>
                      </a:r>
                    </a:p>
                  </a:txBody>
                  <a:tcPr marL="6350" marR="6350" marT="6350" marB="0" anchor="b">
                    <a:lnL>
                      <a:noFill/>
                    </a:lnL>
                    <a:lnR>
                      <a:noFill/>
                    </a:lnR>
                    <a:lnT>
                      <a:noFill/>
                    </a:lnT>
                    <a:lnB>
                      <a:noFill/>
                    </a:lnB>
                  </a:tcPr>
                </a:tc>
                <a:tc>
                  <a:txBody>
                    <a:bodyPr/>
                    <a:lstStyle/>
                    <a:p>
                      <a:pPr algn="l" fontAlgn="b"/>
                      <a:r>
                        <a:rPr lang="en-US" sz="1200" b="0" i="0" u="none" strike="noStrike" dirty="0">
                          <a:solidFill>
                            <a:srgbClr val="000000"/>
                          </a:solidFill>
                          <a:effectLst/>
                          <a:latin typeface="Times New Roman" panose="02020603050405020304" pitchFamily="18" charset="0"/>
                        </a:rPr>
                        <a:t>Unknown</a:t>
                      </a:r>
                    </a:p>
                  </a:txBody>
                  <a:tcPr marL="6350" marR="6350" marT="6350" marB="0" anchor="b">
                    <a:lnL>
                      <a:noFill/>
                    </a:lnL>
                    <a:lnR>
                      <a:noFill/>
                    </a:lnR>
                    <a:lnT>
                      <a:noFill/>
                    </a:lnT>
                    <a:lnB>
                      <a:noFill/>
                    </a:lnB>
                  </a:tcPr>
                </a:tc>
                <a:tc>
                  <a:txBody>
                    <a:bodyPr/>
                    <a:lstStyle/>
                    <a:p>
                      <a:pPr algn="l" fontAlgn="b"/>
                      <a:r>
                        <a:rPr lang="en-US" sz="1200" b="0" i="0" u="none" strike="noStrike" dirty="0">
                          <a:solidFill>
                            <a:srgbClr val="000000"/>
                          </a:solidFill>
                          <a:effectLst/>
                          <a:latin typeface="Times New Roman" panose="02020603050405020304" pitchFamily="18" charset="0"/>
                        </a:rPr>
                        <a:t>American Indian/</a:t>
                      </a:r>
                    </a:p>
                    <a:p>
                      <a:pPr algn="l" fontAlgn="b"/>
                      <a:r>
                        <a:rPr lang="en-US" sz="1200" b="0" i="0" u="none" strike="noStrike" dirty="0">
                          <a:solidFill>
                            <a:srgbClr val="000000"/>
                          </a:solidFill>
                          <a:effectLst/>
                          <a:latin typeface="Times New Roman" panose="02020603050405020304" pitchFamily="18" charset="0"/>
                        </a:rPr>
                        <a:t>Alaskan Native</a:t>
                      </a:r>
                    </a:p>
                  </a:txBody>
                  <a:tcPr marL="6350" marR="6350" marT="6350" marB="0" anchor="b">
                    <a:lnL>
                      <a:noFill/>
                    </a:lnL>
                    <a:lnR>
                      <a:noFill/>
                    </a:lnR>
                    <a:lnT>
                      <a:noFill/>
                    </a:lnT>
                    <a:lnB>
                      <a:noFill/>
                    </a:lnB>
                  </a:tcPr>
                </a:tc>
                <a:tc>
                  <a:txBody>
                    <a:bodyPr/>
                    <a:lstStyle/>
                    <a:p>
                      <a:pPr algn="l" fontAlgn="b"/>
                      <a:r>
                        <a:rPr lang="en-US" sz="1200" b="0" i="0" u="none" strike="noStrike" dirty="0">
                          <a:solidFill>
                            <a:srgbClr val="000000"/>
                          </a:solidFill>
                          <a:effectLst/>
                          <a:latin typeface="Times New Roman" panose="02020603050405020304" pitchFamily="18" charset="0"/>
                        </a:rPr>
                        <a:t>Native Hawaiian/Pacific Islander</a:t>
                      </a:r>
                    </a:p>
                  </a:txBody>
                  <a:tcPr marL="6350" marR="6350" marT="6350" marB="0" anchor="b">
                    <a:lnL>
                      <a:noFill/>
                    </a:lnL>
                    <a:lnR>
                      <a:noFill/>
                    </a:lnR>
                    <a:lnT>
                      <a:noFill/>
                    </a:lnT>
                    <a:lnB>
                      <a:noFill/>
                    </a:lnB>
                  </a:tcPr>
                </a:tc>
                <a:tc>
                  <a:txBody>
                    <a:bodyPr/>
                    <a:lstStyle/>
                    <a:p>
                      <a:pPr algn="l" fontAlgn="b"/>
                      <a:r>
                        <a:rPr lang="en-US" sz="1200" b="0" i="0" u="none" strike="noStrike" dirty="0">
                          <a:solidFill>
                            <a:srgbClr val="000000"/>
                          </a:solidFill>
                          <a:effectLst/>
                          <a:latin typeface="Times New Roman" panose="02020603050405020304" pitchFamily="18" charset="0"/>
                        </a:rPr>
                        <a:t>Asian</a:t>
                      </a:r>
                    </a:p>
                  </a:txBody>
                  <a:tcPr marL="6350" marR="6350" marT="6350" marB="0" anchor="b">
                    <a:lnL>
                      <a:noFill/>
                    </a:lnL>
                    <a:lnR>
                      <a:noFill/>
                    </a:lnR>
                    <a:lnT>
                      <a:noFill/>
                    </a:lnT>
                    <a:lnB>
                      <a:noFill/>
                    </a:lnB>
                  </a:tcPr>
                </a:tc>
                <a:tc>
                  <a:txBody>
                    <a:bodyPr/>
                    <a:lstStyle/>
                    <a:p>
                      <a:pPr algn="l" fontAlgn="b"/>
                      <a:r>
                        <a:rPr lang="en-US" sz="1200" b="0" i="0" u="none" strike="noStrike" dirty="0">
                          <a:solidFill>
                            <a:srgbClr val="000000"/>
                          </a:solidFill>
                          <a:effectLst/>
                          <a:latin typeface="Times New Roman" panose="02020603050405020304" pitchFamily="18" charset="0"/>
                        </a:rPr>
                        <a:t>Non-Resident Alien</a:t>
                      </a:r>
                    </a:p>
                  </a:txBody>
                  <a:tcPr marL="6350" marR="6350" marT="6350" marB="0" anchor="b">
                    <a:lnL>
                      <a:noFill/>
                    </a:lnL>
                    <a:lnR>
                      <a:noFill/>
                    </a:lnR>
                    <a:lnT>
                      <a:noFill/>
                    </a:lnT>
                    <a:lnB>
                      <a:noFill/>
                    </a:lnB>
                  </a:tcPr>
                </a:tc>
                <a:tc>
                  <a:txBody>
                    <a:bodyPr/>
                    <a:lstStyle/>
                    <a:p>
                      <a:pPr algn="l" fontAlgn="b"/>
                      <a:r>
                        <a:rPr lang="en-US" sz="1200" b="0" i="0" u="none" strike="noStrike" dirty="0">
                          <a:solidFill>
                            <a:srgbClr val="000000"/>
                          </a:solidFill>
                          <a:effectLst/>
                          <a:latin typeface="Times New Roman" panose="02020603050405020304" pitchFamily="18" charset="0"/>
                        </a:rPr>
                        <a:t>        Total</a:t>
                      </a:r>
                    </a:p>
                  </a:txBody>
                  <a:tcPr marL="6350" marR="6350" marT="6350" marB="0" anchor="b">
                    <a:lnL>
                      <a:noFill/>
                    </a:lnL>
                    <a:lnR>
                      <a:noFill/>
                    </a:lnR>
                    <a:lnT>
                      <a:noFill/>
                    </a:lnT>
                    <a:lnB>
                      <a:noFill/>
                    </a:lnB>
                  </a:tcPr>
                </a:tc>
                <a:extLst>
                  <a:ext uri="{0D108BD9-81ED-4DB2-BD59-A6C34878D82A}">
                    <a16:rowId xmlns:a16="http://schemas.microsoft.com/office/drawing/2014/main" val="799264092"/>
                  </a:ext>
                </a:extLst>
              </a:tr>
              <a:tr h="165100">
                <a:tc>
                  <a:txBody>
                    <a:bodyPr/>
                    <a:lstStyle/>
                    <a:p>
                      <a:pPr algn="l" fontAlgn="b"/>
                      <a:r>
                        <a:rPr lang="en-US" sz="1200" b="0" i="0" u="none" strike="noStrike" dirty="0">
                          <a:solidFill>
                            <a:srgbClr val="000000"/>
                          </a:solidFill>
                          <a:effectLst/>
                          <a:latin typeface="Times New Roman" panose="02020603050405020304" pitchFamily="18" charset="0"/>
                        </a:rPr>
                        <a:t>Grad Rate</a:t>
                      </a: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46%</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46%</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50%</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38%</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31%</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15%</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100%</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0%</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0%</a:t>
                      </a:r>
                    </a:p>
                  </a:txBody>
                  <a:tcPr marL="6350" marR="6350" marT="63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6350" marR="6350" marT="6350" marB="0" anchor="b">
                    <a:lnL>
                      <a:noFill/>
                    </a:lnL>
                    <a:lnR>
                      <a:noFill/>
                    </a:lnR>
                    <a:lnT>
                      <a:noFill/>
                    </a:lnT>
                    <a:lnB>
                      <a:noFill/>
                    </a:lnB>
                  </a:tcPr>
                </a:tc>
                <a:extLst>
                  <a:ext uri="{0D108BD9-81ED-4DB2-BD59-A6C34878D82A}">
                    <a16:rowId xmlns:a16="http://schemas.microsoft.com/office/drawing/2014/main" val="2231369779"/>
                  </a:ext>
                </a:extLst>
              </a:tr>
              <a:tr h="165100">
                <a:tc gridSpan="2">
                  <a:txBody>
                    <a:bodyPr/>
                    <a:lstStyle/>
                    <a:p>
                      <a:pPr algn="l" fontAlgn="b"/>
                      <a:r>
                        <a:rPr lang="en-US" sz="1200" b="0" i="0" u="none" strike="noStrike" dirty="0">
                          <a:solidFill>
                            <a:srgbClr val="000000"/>
                          </a:solidFill>
                          <a:effectLst/>
                          <a:latin typeface="Times New Roman" panose="02020603050405020304" pitchFamily="18" charset="0"/>
                        </a:rPr>
                        <a:t>Starting Cohort #</a:t>
                      </a:r>
                    </a:p>
                  </a:txBody>
                  <a:tcPr marL="6350" marR="6350" marT="6350" marB="0" anchor="b">
                    <a:lnL>
                      <a:noFill/>
                    </a:lnL>
                    <a:lnR>
                      <a:noFill/>
                    </a:lnR>
                    <a:lnT>
                      <a:noFill/>
                    </a:lnT>
                    <a:lnB>
                      <a:noFill/>
                    </a:lnB>
                  </a:tcPr>
                </a:tc>
                <a:tc hMerge="1">
                  <a:txBody>
                    <a:bodyPr/>
                    <a:lstStyle/>
                    <a:p>
                      <a:endParaRPr lang="en-US"/>
                    </a:p>
                  </a:txBody>
                  <a:tcPr/>
                </a:tc>
                <a:tc>
                  <a:txBody>
                    <a:bodyPr/>
                    <a:lstStyle/>
                    <a:p>
                      <a:pPr algn="r" fontAlgn="b"/>
                      <a:r>
                        <a:rPr lang="en-US" sz="1200" b="0" i="0" u="none" strike="noStrike" dirty="0">
                          <a:solidFill>
                            <a:srgbClr val="000000"/>
                          </a:solidFill>
                          <a:effectLst/>
                          <a:latin typeface="Times New Roman" panose="02020603050405020304" pitchFamily="18" charset="0"/>
                        </a:rPr>
                        <a:t>168</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54</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8</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13</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13</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1</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263</a:t>
                      </a:r>
                    </a:p>
                  </a:txBody>
                  <a:tcPr marL="6350" marR="6350" marT="6350" marB="0" anchor="b">
                    <a:lnL>
                      <a:noFill/>
                    </a:lnL>
                    <a:lnR>
                      <a:noFill/>
                    </a:lnR>
                    <a:lnT>
                      <a:noFill/>
                    </a:lnT>
                    <a:lnB>
                      <a:noFill/>
                    </a:lnB>
                  </a:tcPr>
                </a:tc>
                <a:extLst>
                  <a:ext uri="{0D108BD9-81ED-4DB2-BD59-A6C34878D82A}">
                    <a16:rowId xmlns:a16="http://schemas.microsoft.com/office/drawing/2014/main" val="1280340077"/>
                  </a:ext>
                </a:extLst>
              </a:tr>
              <a:tr h="165100">
                <a:tc gridSpan="2">
                  <a:txBody>
                    <a:bodyPr/>
                    <a:lstStyle/>
                    <a:p>
                      <a:pPr algn="l" fontAlgn="b"/>
                      <a:r>
                        <a:rPr lang="en-US" sz="1200" b="0" i="0" u="none" strike="noStrike" dirty="0">
                          <a:solidFill>
                            <a:srgbClr val="000000"/>
                          </a:solidFill>
                          <a:effectLst/>
                          <a:latin typeface="Times New Roman" panose="02020603050405020304" pitchFamily="18" charset="0"/>
                        </a:rPr>
                        <a:t>Graduation #</a:t>
                      </a:r>
                    </a:p>
                  </a:txBody>
                  <a:tcPr marL="6350" marR="6350" marT="6350" marB="0" anchor="b">
                    <a:lnL>
                      <a:noFill/>
                    </a:lnL>
                    <a:lnR>
                      <a:noFill/>
                    </a:lnR>
                    <a:lnT>
                      <a:noFill/>
                    </a:lnT>
                    <a:lnB>
                      <a:noFill/>
                    </a:lnB>
                  </a:tcPr>
                </a:tc>
                <a:tc hMerge="1">
                  <a:txBody>
                    <a:bodyPr/>
                    <a:lstStyle/>
                    <a:p>
                      <a:endParaRPr lang="en-US"/>
                    </a:p>
                  </a:txBody>
                  <a:tcPr/>
                </a:tc>
                <a:tc>
                  <a:txBody>
                    <a:bodyPr/>
                    <a:lstStyle/>
                    <a:p>
                      <a:pPr algn="r" fontAlgn="b"/>
                      <a:r>
                        <a:rPr lang="en-US" sz="1200" b="0" i="0" u="none" strike="noStrike" dirty="0">
                          <a:solidFill>
                            <a:srgbClr val="000000"/>
                          </a:solidFill>
                          <a:effectLst/>
                          <a:latin typeface="Times New Roman" panose="02020603050405020304" pitchFamily="18" charset="0"/>
                        </a:rPr>
                        <a:t>77</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25</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1</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3</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4</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2</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0</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0</a:t>
                      </a:r>
                    </a:p>
                  </a:txBody>
                  <a:tcPr marL="6350" marR="6350" marT="6350" marB="0" anchor="b">
                    <a:lnL>
                      <a:noFill/>
                    </a:lnL>
                    <a:lnR>
                      <a:noFill/>
                    </a:lnR>
                    <a:lnT>
                      <a:noFill/>
                    </a:lnT>
                    <a:lnB>
                      <a:noFill/>
                    </a:lnB>
                  </a:tcPr>
                </a:tc>
                <a:tc>
                  <a:txBody>
                    <a:bodyPr/>
                    <a:lstStyle/>
                    <a:p>
                      <a:pPr algn="r" fontAlgn="b"/>
                      <a:r>
                        <a:rPr lang="en-US" sz="1200" b="0" i="0" u="none" strike="noStrike" dirty="0">
                          <a:solidFill>
                            <a:srgbClr val="000000"/>
                          </a:solidFill>
                          <a:effectLst/>
                          <a:latin typeface="Times New Roman" panose="02020603050405020304" pitchFamily="18" charset="0"/>
                        </a:rPr>
                        <a:t>114</a:t>
                      </a:r>
                    </a:p>
                  </a:txBody>
                  <a:tcPr marL="6350" marR="6350" marT="6350" marB="0" anchor="b">
                    <a:lnL>
                      <a:noFill/>
                    </a:lnL>
                    <a:lnR>
                      <a:noFill/>
                    </a:lnR>
                    <a:lnT>
                      <a:noFill/>
                    </a:lnT>
                    <a:lnB>
                      <a:noFill/>
                    </a:lnB>
                  </a:tcPr>
                </a:tc>
                <a:extLst>
                  <a:ext uri="{0D108BD9-81ED-4DB2-BD59-A6C34878D82A}">
                    <a16:rowId xmlns:a16="http://schemas.microsoft.com/office/drawing/2014/main" val="1712304924"/>
                  </a:ext>
                </a:extLst>
              </a:tr>
            </a:tbl>
          </a:graphicData>
        </a:graphic>
      </p:graphicFrame>
      <p:pic>
        <p:nvPicPr>
          <p:cNvPr id="9" name="Picture 8">
            <a:extLst>
              <a:ext uri="{FF2B5EF4-FFF2-40B4-BE49-F238E27FC236}">
                <a16:creationId xmlns:a16="http://schemas.microsoft.com/office/drawing/2014/main" id="{CFCCE52D-10DD-4E4F-806F-CC86027DD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947" y="5775157"/>
            <a:ext cx="1544053" cy="1063681"/>
          </a:xfrm>
          <a:prstGeom prst="rect">
            <a:avLst/>
          </a:prstGeom>
          <a:effectLst>
            <a:glow rad="927100">
              <a:schemeClr val="bg1">
                <a:alpha val="40000"/>
              </a:schemeClr>
            </a:glow>
          </a:effectLst>
        </p:spPr>
      </p:pic>
    </p:spTree>
    <p:extLst>
      <p:ext uri="{BB962C8B-B14F-4D97-AF65-F5344CB8AC3E}">
        <p14:creationId xmlns:p14="http://schemas.microsoft.com/office/powerpoint/2010/main" val="33132067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AFE0BFA-4CEA-4B0A-84FD-491F305AB9CF}"/>
              </a:ext>
            </a:extLst>
          </p:cNvPr>
          <p:cNvSpPr txBox="1"/>
          <p:nvPr/>
        </p:nvSpPr>
        <p:spPr>
          <a:xfrm>
            <a:off x="4657725" y="6286500"/>
            <a:ext cx="3671888" cy="400110"/>
          </a:xfrm>
          <a:prstGeom prst="rect">
            <a:avLst/>
          </a:prstGeom>
          <a:noFill/>
        </p:spPr>
        <p:txBody>
          <a:bodyPr wrap="square" rtlCol="0">
            <a:spAutoFit/>
          </a:bodyPr>
          <a:lstStyle/>
          <a:p>
            <a:pPr algn="ctr"/>
            <a:endParaRPr lang="en-US" sz="2000" b="1" dirty="0"/>
          </a:p>
        </p:txBody>
      </p:sp>
      <p:graphicFrame>
        <p:nvGraphicFramePr>
          <p:cNvPr id="5" name="Chart 4">
            <a:extLst>
              <a:ext uri="{FF2B5EF4-FFF2-40B4-BE49-F238E27FC236}">
                <a16:creationId xmlns:a16="http://schemas.microsoft.com/office/drawing/2014/main" id="{63EC08F5-C733-45AC-BA38-DD068F8C15C1}"/>
              </a:ext>
            </a:extLst>
          </p:cNvPr>
          <p:cNvGraphicFramePr>
            <a:graphicFrameLocks/>
          </p:cNvGraphicFramePr>
          <p:nvPr>
            <p:extLst>
              <p:ext uri="{D42A27DB-BD31-4B8C-83A1-F6EECF244321}">
                <p14:modId xmlns:p14="http://schemas.microsoft.com/office/powerpoint/2010/main" val="987875330"/>
              </p:ext>
            </p:extLst>
          </p:nvPr>
        </p:nvGraphicFramePr>
        <p:xfrm>
          <a:off x="583383" y="171390"/>
          <a:ext cx="11608617" cy="659107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2">
            <a:extLst>
              <a:ext uri="{FF2B5EF4-FFF2-40B4-BE49-F238E27FC236}">
                <a16:creationId xmlns:a16="http://schemas.microsoft.com/office/drawing/2014/main" id="{9E21103F-3DCE-4651-BE2A-E1FB45A2CAC1}"/>
              </a:ext>
            </a:extLst>
          </p:cNvPr>
          <p:cNvSpPr txBox="1"/>
          <p:nvPr/>
        </p:nvSpPr>
        <p:spPr>
          <a:xfrm rot="16200000">
            <a:off x="-939052" y="2520702"/>
            <a:ext cx="2442208"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Degrees and Certificates</a:t>
            </a:r>
          </a:p>
        </p:txBody>
      </p:sp>
    </p:spTree>
    <p:extLst>
      <p:ext uri="{BB962C8B-B14F-4D97-AF65-F5344CB8AC3E}">
        <p14:creationId xmlns:p14="http://schemas.microsoft.com/office/powerpoint/2010/main" val="41705037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AFE0BFA-4CEA-4B0A-84FD-491F305AB9CF}"/>
              </a:ext>
            </a:extLst>
          </p:cNvPr>
          <p:cNvSpPr txBox="1"/>
          <p:nvPr/>
        </p:nvSpPr>
        <p:spPr>
          <a:xfrm>
            <a:off x="4657725" y="6286500"/>
            <a:ext cx="3671888" cy="400110"/>
          </a:xfrm>
          <a:prstGeom prst="rect">
            <a:avLst/>
          </a:prstGeom>
          <a:noFill/>
        </p:spPr>
        <p:txBody>
          <a:bodyPr wrap="square" rtlCol="0">
            <a:spAutoFit/>
          </a:bodyPr>
          <a:lstStyle/>
          <a:p>
            <a:pPr algn="ctr"/>
            <a:endParaRPr lang="en-US" sz="2000" b="1" dirty="0"/>
          </a:p>
        </p:txBody>
      </p:sp>
      <p:graphicFrame>
        <p:nvGraphicFramePr>
          <p:cNvPr id="7" name="Object 6">
            <a:extLst>
              <a:ext uri="{FF2B5EF4-FFF2-40B4-BE49-F238E27FC236}">
                <a16:creationId xmlns:a16="http://schemas.microsoft.com/office/drawing/2014/main" id="{61401EF4-236D-48A3-8BA4-A41439461B92}"/>
              </a:ext>
            </a:extLst>
          </p:cNvPr>
          <p:cNvGraphicFramePr>
            <a:graphicFrameLocks noChangeAspect="1"/>
          </p:cNvGraphicFramePr>
          <p:nvPr>
            <p:extLst>
              <p:ext uri="{D42A27DB-BD31-4B8C-83A1-F6EECF244321}">
                <p14:modId xmlns:p14="http://schemas.microsoft.com/office/powerpoint/2010/main" val="2689263726"/>
              </p:ext>
            </p:extLst>
          </p:nvPr>
        </p:nvGraphicFramePr>
        <p:xfrm>
          <a:off x="-82063" y="-47748"/>
          <a:ext cx="12276883" cy="6905747"/>
        </p:xfrm>
        <a:graphic>
          <a:graphicData uri="http://schemas.openxmlformats.org/presentationml/2006/ole">
            <mc:AlternateContent xmlns:mc="http://schemas.openxmlformats.org/markup-compatibility/2006">
              <mc:Choice xmlns:v="urn:schemas-microsoft-com:vml" Requires="v">
                <p:oleObj spid="_x0000_s1033" name="Slide" r:id="rId3" imgW="5968241" imgH="3359168" progId="PowerPoint.Slide.12">
                  <p:embed/>
                </p:oleObj>
              </mc:Choice>
              <mc:Fallback>
                <p:oleObj name="Slide" r:id="rId3" imgW="5968241" imgH="3359168" progId="PowerPoint.Slide.12">
                  <p:embed/>
                  <p:pic>
                    <p:nvPicPr>
                      <p:cNvPr id="2" name="Object 1">
                        <a:extLst>
                          <a:ext uri="{FF2B5EF4-FFF2-40B4-BE49-F238E27FC236}">
                            <a16:creationId xmlns:a16="http://schemas.microsoft.com/office/drawing/2014/main" id="{EEE3F993-850F-4ED1-8301-AF7FC945A4E9}"/>
                          </a:ext>
                        </a:extLst>
                      </p:cNvPr>
                      <p:cNvPicPr/>
                      <p:nvPr/>
                    </p:nvPicPr>
                    <p:blipFill>
                      <a:blip r:embed="rId4"/>
                      <a:stretch>
                        <a:fillRect/>
                      </a:stretch>
                    </p:blipFill>
                    <p:spPr>
                      <a:xfrm>
                        <a:off x="-82063" y="-47748"/>
                        <a:ext cx="12276883" cy="6905747"/>
                      </a:xfrm>
                      <a:prstGeom prst="rect">
                        <a:avLst/>
                      </a:prstGeom>
                    </p:spPr>
                  </p:pic>
                </p:oleObj>
              </mc:Fallback>
            </mc:AlternateContent>
          </a:graphicData>
        </a:graphic>
      </p:graphicFrame>
    </p:spTree>
    <p:extLst>
      <p:ext uri="{BB962C8B-B14F-4D97-AF65-F5344CB8AC3E}">
        <p14:creationId xmlns:p14="http://schemas.microsoft.com/office/powerpoint/2010/main" val="286135000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AFE0BFA-4CEA-4B0A-84FD-491F305AB9CF}"/>
              </a:ext>
            </a:extLst>
          </p:cNvPr>
          <p:cNvSpPr txBox="1"/>
          <p:nvPr/>
        </p:nvSpPr>
        <p:spPr>
          <a:xfrm>
            <a:off x="4657725" y="6286500"/>
            <a:ext cx="3671888" cy="400110"/>
          </a:xfrm>
          <a:prstGeom prst="rect">
            <a:avLst/>
          </a:prstGeom>
          <a:noFill/>
        </p:spPr>
        <p:txBody>
          <a:bodyPr wrap="square" rtlCol="0">
            <a:spAutoFit/>
          </a:bodyPr>
          <a:lstStyle/>
          <a:p>
            <a:pPr algn="ctr"/>
            <a:endParaRPr lang="en-US" sz="2000" b="1" dirty="0"/>
          </a:p>
        </p:txBody>
      </p:sp>
      <p:graphicFrame>
        <p:nvGraphicFramePr>
          <p:cNvPr id="7" name="Object 6">
            <a:extLst>
              <a:ext uri="{FF2B5EF4-FFF2-40B4-BE49-F238E27FC236}">
                <a16:creationId xmlns:a16="http://schemas.microsoft.com/office/drawing/2014/main" id="{61401EF4-236D-48A3-8BA4-A41439461B92}"/>
              </a:ext>
            </a:extLst>
          </p:cNvPr>
          <p:cNvGraphicFramePr>
            <a:graphicFrameLocks noChangeAspect="1"/>
          </p:cNvGraphicFramePr>
          <p:nvPr>
            <p:extLst>
              <p:ext uri="{D42A27DB-BD31-4B8C-83A1-F6EECF244321}">
                <p14:modId xmlns:p14="http://schemas.microsoft.com/office/powerpoint/2010/main" val="616371482"/>
              </p:ext>
            </p:extLst>
          </p:nvPr>
        </p:nvGraphicFramePr>
        <p:xfrm>
          <a:off x="139879" y="-23874"/>
          <a:ext cx="12276883" cy="6905747"/>
        </p:xfrm>
        <a:graphic>
          <a:graphicData uri="http://schemas.openxmlformats.org/presentationml/2006/ole">
            <mc:AlternateContent xmlns:mc="http://schemas.openxmlformats.org/markup-compatibility/2006">
              <mc:Choice xmlns:v="urn:schemas-microsoft-com:vml" Requires="v">
                <p:oleObj spid="_x0000_s2057" name="Slide" r:id="rId3" imgW="5684756" imgH="3197453" progId="PowerPoint.Slide.12">
                  <p:embed/>
                </p:oleObj>
              </mc:Choice>
              <mc:Fallback>
                <p:oleObj name="Slide" r:id="rId3" imgW="5684756" imgH="3197453" progId="PowerPoint.Slide.12">
                  <p:embed/>
                  <p:pic>
                    <p:nvPicPr>
                      <p:cNvPr id="7" name="Object 6">
                        <a:extLst>
                          <a:ext uri="{FF2B5EF4-FFF2-40B4-BE49-F238E27FC236}">
                            <a16:creationId xmlns:a16="http://schemas.microsoft.com/office/drawing/2014/main" id="{61401EF4-236D-48A3-8BA4-A41439461B92}"/>
                          </a:ext>
                        </a:extLst>
                      </p:cNvPr>
                      <p:cNvPicPr/>
                      <p:nvPr/>
                    </p:nvPicPr>
                    <p:blipFill>
                      <a:blip r:embed="rId4"/>
                      <a:stretch>
                        <a:fillRect/>
                      </a:stretch>
                    </p:blipFill>
                    <p:spPr>
                      <a:xfrm>
                        <a:off x="139879" y="-23874"/>
                        <a:ext cx="12276883" cy="6905747"/>
                      </a:xfrm>
                      <a:prstGeom prst="rect">
                        <a:avLst/>
                      </a:prstGeom>
                    </p:spPr>
                  </p:pic>
                </p:oleObj>
              </mc:Fallback>
            </mc:AlternateContent>
          </a:graphicData>
        </a:graphic>
      </p:graphicFrame>
    </p:spTree>
    <p:extLst>
      <p:ext uri="{BB962C8B-B14F-4D97-AF65-F5344CB8AC3E}">
        <p14:creationId xmlns:p14="http://schemas.microsoft.com/office/powerpoint/2010/main" val="371627032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54DB40-098A-4CE5-9FEA-5275E11E41F0}"/>
              </a:ext>
            </a:extLst>
          </p:cNvPr>
          <p:cNvSpPr/>
          <p:nvPr/>
        </p:nvSpPr>
        <p:spPr>
          <a:xfrm>
            <a:off x="3048000" y="26506"/>
            <a:ext cx="6096000" cy="830997"/>
          </a:xfrm>
          <a:prstGeom prst="rect">
            <a:avLst/>
          </a:prstGeom>
        </p:spPr>
        <p:txBody>
          <a:bodyPr>
            <a:spAutoFit/>
          </a:bodyPr>
          <a:lstStyle/>
          <a:p>
            <a:pPr algn="ctr">
              <a:defRPr sz="2000" b="1" i="0" u="none" strike="noStrike" kern="1200" spc="100" baseline="0">
                <a:solidFill>
                  <a:prstClr val="white">
                    <a:lumMod val="95000"/>
                  </a:prstClr>
                </a:solidFill>
                <a:effectLst/>
                <a:latin typeface="Arial Black" panose="020B0A04020102020204" pitchFamily="34" charset="0"/>
                <a:ea typeface="+mn-ea"/>
                <a:cs typeface="+mn-cs"/>
              </a:defRPr>
            </a:pPr>
            <a:r>
              <a:rPr lang="en-US" sz="1600" dirty="0">
                <a:latin typeface="Arial Black" panose="020B0A04020102020204" pitchFamily="34" charset="0"/>
              </a:rPr>
              <a:t>Great Basin College </a:t>
            </a:r>
          </a:p>
          <a:p>
            <a:pPr algn="ctr">
              <a:defRPr sz="2000" b="1" i="0" u="none" strike="noStrike" kern="1200" spc="100" baseline="0">
                <a:solidFill>
                  <a:prstClr val="white">
                    <a:lumMod val="95000"/>
                  </a:prstClr>
                </a:solidFill>
                <a:effectLst/>
                <a:latin typeface="Arial Black" panose="020B0A04020102020204" pitchFamily="34" charset="0"/>
                <a:ea typeface="+mn-ea"/>
                <a:cs typeface="+mn-cs"/>
              </a:defRPr>
            </a:pPr>
            <a:r>
              <a:rPr lang="en-US" sz="1600" dirty="0">
                <a:latin typeface="Arial Black" panose="020B0A04020102020204" pitchFamily="34" charset="0"/>
              </a:rPr>
              <a:t>Percent of Students by Race/Ethnicity Receiving Degrees and Certificates</a:t>
            </a:r>
          </a:p>
        </p:txBody>
      </p:sp>
      <p:sp>
        <p:nvSpPr>
          <p:cNvPr id="16" name="TextBox 15">
            <a:extLst>
              <a:ext uri="{FF2B5EF4-FFF2-40B4-BE49-F238E27FC236}">
                <a16:creationId xmlns:a16="http://schemas.microsoft.com/office/drawing/2014/main" id="{EB8A9851-BD81-4DD3-8B07-4DDC7B5EDD72}"/>
              </a:ext>
            </a:extLst>
          </p:cNvPr>
          <p:cNvSpPr txBox="1"/>
          <p:nvPr/>
        </p:nvSpPr>
        <p:spPr>
          <a:xfrm>
            <a:off x="8522128" y="6486555"/>
            <a:ext cx="3671888" cy="276999"/>
          </a:xfrm>
          <a:prstGeom prst="rect">
            <a:avLst/>
          </a:prstGeom>
          <a:noFill/>
        </p:spPr>
        <p:txBody>
          <a:bodyPr wrap="square" rtlCol="0">
            <a:spAutoFit/>
          </a:bodyPr>
          <a:lstStyle/>
          <a:p>
            <a:r>
              <a:rPr lang="en-US" sz="1200" dirty="0"/>
              <a:t>Source: IPEDS Completions 2020-21</a:t>
            </a:r>
          </a:p>
        </p:txBody>
      </p:sp>
      <p:graphicFrame>
        <p:nvGraphicFramePr>
          <p:cNvPr id="6" name="Chart 5">
            <a:extLst>
              <a:ext uri="{FF2B5EF4-FFF2-40B4-BE49-F238E27FC236}">
                <a16:creationId xmlns:a16="http://schemas.microsoft.com/office/drawing/2014/main" id="{DC8D2AE9-86FC-44D2-AA65-1F05C8DCF8F8}"/>
              </a:ext>
            </a:extLst>
          </p:cNvPr>
          <p:cNvGraphicFramePr>
            <a:graphicFrameLocks/>
          </p:cNvGraphicFramePr>
          <p:nvPr>
            <p:extLst>
              <p:ext uri="{D42A27DB-BD31-4B8C-83A1-F6EECF244321}">
                <p14:modId xmlns:p14="http://schemas.microsoft.com/office/powerpoint/2010/main" val="2807418139"/>
              </p:ext>
            </p:extLst>
          </p:nvPr>
        </p:nvGraphicFramePr>
        <p:xfrm>
          <a:off x="-75063" y="857503"/>
          <a:ext cx="13149458" cy="5756386"/>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A group of women posing for a photo&#10;&#10;Description automatically generated with medium confidence">
            <a:extLst>
              <a:ext uri="{FF2B5EF4-FFF2-40B4-BE49-F238E27FC236}">
                <a16:creationId xmlns:a16="http://schemas.microsoft.com/office/drawing/2014/main" id="{1F40DB1A-91BA-485C-937E-94FEF5626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96" y="1173707"/>
            <a:ext cx="6014113" cy="4510585"/>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0605367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AFE0BFA-4CEA-4B0A-84FD-491F305AB9CF}"/>
              </a:ext>
            </a:extLst>
          </p:cNvPr>
          <p:cNvSpPr txBox="1"/>
          <p:nvPr/>
        </p:nvSpPr>
        <p:spPr>
          <a:xfrm>
            <a:off x="4657725" y="6286500"/>
            <a:ext cx="3671888" cy="400110"/>
          </a:xfrm>
          <a:prstGeom prst="rect">
            <a:avLst/>
          </a:prstGeom>
          <a:noFill/>
        </p:spPr>
        <p:txBody>
          <a:bodyPr wrap="square" rtlCol="0">
            <a:spAutoFit/>
          </a:bodyPr>
          <a:lstStyle/>
          <a:p>
            <a:pPr algn="ctr"/>
            <a:endParaRPr lang="en-US" sz="2000" b="1" dirty="0"/>
          </a:p>
        </p:txBody>
      </p:sp>
      <p:sp>
        <p:nvSpPr>
          <p:cNvPr id="2" name="TextBox 1">
            <a:extLst>
              <a:ext uri="{FF2B5EF4-FFF2-40B4-BE49-F238E27FC236}">
                <a16:creationId xmlns:a16="http://schemas.microsoft.com/office/drawing/2014/main" id="{F5A33E8D-93FF-4ADF-B366-599E1408564C}"/>
              </a:ext>
            </a:extLst>
          </p:cNvPr>
          <p:cNvSpPr txBox="1"/>
          <p:nvPr/>
        </p:nvSpPr>
        <p:spPr>
          <a:xfrm>
            <a:off x="3343701" y="320722"/>
            <a:ext cx="6038043" cy="1200329"/>
          </a:xfrm>
          <a:prstGeom prst="rect">
            <a:avLst/>
          </a:prstGeom>
          <a:noFill/>
        </p:spPr>
        <p:txBody>
          <a:bodyPr wrap="square" rtlCol="0">
            <a:spAutoFit/>
          </a:bodyPr>
          <a:lstStyle/>
          <a:p>
            <a:pPr algn="ctr" rtl="0">
              <a:defRPr sz="1800" b="0" i="0" u="none" strike="noStrike" kern="1200" spc="0" baseline="0">
                <a:solidFill>
                  <a:srgbClr val="FFFFFF"/>
                </a:solidFill>
                <a:latin typeface="Arial Black" panose="020B0A04020102020204" pitchFamily="34" charset="0"/>
                <a:ea typeface="+mn-ea"/>
                <a:cs typeface="+mn-cs"/>
              </a:defRPr>
            </a:pPr>
            <a:r>
              <a:rPr lang="en-US" sz="1800" dirty="0">
                <a:solidFill>
                  <a:srgbClr val="FFFFFF"/>
                </a:solidFill>
                <a:latin typeface="Arial Black" panose="020B0A04020102020204" pitchFamily="34" charset="0"/>
              </a:rPr>
              <a:t>Great Basin College</a:t>
            </a:r>
          </a:p>
          <a:p>
            <a:pPr algn="ctr" rtl="0">
              <a:defRPr sz="1800" b="0" i="0" u="none" strike="noStrike" kern="1200" spc="0" baseline="0">
                <a:solidFill>
                  <a:srgbClr val="FFFFFF"/>
                </a:solidFill>
                <a:latin typeface="Arial Black" panose="020B0A04020102020204" pitchFamily="34" charset="0"/>
                <a:ea typeface="+mn-ea"/>
                <a:cs typeface="+mn-cs"/>
              </a:defRPr>
            </a:pPr>
            <a:r>
              <a:rPr lang="en-US" sz="1800" b="0" i="0" baseline="0" dirty="0">
                <a:solidFill>
                  <a:srgbClr val="FFFFFF"/>
                </a:solidFill>
                <a:effectLst/>
                <a:latin typeface="Arial Black" panose="020B0A04020102020204" pitchFamily="34" charset="0"/>
              </a:rPr>
              <a:t>Fall to Spring Retention </a:t>
            </a:r>
            <a:br>
              <a:rPr lang="en-US" sz="1800" b="0" i="0" baseline="0" dirty="0">
                <a:solidFill>
                  <a:srgbClr val="FFFFFF"/>
                </a:solidFill>
                <a:effectLst/>
                <a:latin typeface="Arial Black" panose="020B0A04020102020204" pitchFamily="34" charset="0"/>
              </a:rPr>
            </a:br>
            <a:r>
              <a:rPr lang="en-US" sz="1800" b="0" i="0" baseline="0" dirty="0">
                <a:solidFill>
                  <a:srgbClr val="FFFFFF"/>
                </a:solidFill>
                <a:effectLst/>
                <a:latin typeface="Arial Black" panose="020B0A04020102020204" pitchFamily="34" charset="0"/>
              </a:rPr>
              <a:t>First-Time Full-Time Degree Seeking Students</a:t>
            </a:r>
            <a:endParaRPr lang="en-US" sz="1800" dirty="0">
              <a:solidFill>
                <a:srgbClr val="FFFFFF"/>
              </a:solidFill>
              <a:effectLst/>
              <a:latin typeface="Arial Black" panose="020B0A04020102020204" pitchFamily="34" charset="0"/>
            </a:endParaRPr>
          </a:p>
          <a:p>
            <a:endParaRPr lang="en-US" dirty="0"/>
          </a:p>
        </p:txBody>
      </p:sp>
      <p:graphicFrame>
        <p:nvGraphicFramePr>
          <p:cNvPr id="6" name="Chart 5">
            <a:extLst>
              <a:ext uri="{FF2B5EF4-FFF2-40B4-BE49-F238E27FC236}">
                <a16:creationId xmlns:a16="http://schemas.microsoft.com/office/drawing/2014/main" id="{22858A92-292E-414B-837A-E5DED5724A2C}"/>
              </a:ext>
            </a:extLst>
          </p:cNvPr>
          <p:cNvGraphicFramePr>
            <a:graphicFrameLocks/>
          </p:cNvGraphicFramePr>
          <p:nvPr>
            <p:extLst>
              <p:ext uri="{D42A27DB-BD31-4B8C-83A1-F6EECF244321}">
                <p14:modId xmlns:p14="http://schemas.microsoft.com/office/powerpoint/2010/main" val="3493988014"/>
              </p:ext>
            </p:extLst>
          </p:nvPr>
        </p:nvGraphicFramePr>
        <p:xfrm>
          <a:off x="-54591" y="932688"/>
          <a:ext cx="11941791" cy="5757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267407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AFE0BFA-4CEA-4B0A-84FD-491F305AB9CF}"/>
              </a:ext>
            </a:extLst>
          </p:cNvPr>
          <p:cNvSpPr txBox="1"/>
          <p:nvPr/>
        </p:nvSpPr>
        <p:spPr>
          <a:xfrm>
            <a:off x="4657725" y="6286500"/>
            <a:ext cx="3671888" cy="400110"/>
          </a:xfrm>
          <a:prstGeom prst="rect">
            <a:avLst/>
          </a:prstGeom>
          <a:noFill/>
        </p:spPr>
        <p:txBody>
          <a:bodyPr wrap="square" rtlCol="0">
            <a:spAutoFit/>
          </a:bodyPr>
          <a:lstStyle/>
          <a:p>
            <a:pPr algn="ctr"/>
            <a:endParaRPr lang="en-US" sz="2000" b="1" dirty="0"/>
          </a:p>
        </p:txBody>
      </p:sp>
      <p:sp>
        <p:nvSpPr>
          <p:cNvPr id="2" name="TextBox 1">
            <a:extLst>
              <a:ext uri="{FF2B5EF4-FFF2-40B4-BE49-F238E27FC236}">
                <a16:creationId xmlns:a16="http://schemas.microsoft.com/office/drawing/2014/main" id="{F5A33E8D-93FF-4ADF-B366-599E1408564C}"/>
              </a:ext>
            </a:extLst>
          </p:cNvPr>
          <p:cNvSpPr txBox="1"/>
          <p:nvPr/>
        </p:nvSpPr>
        <p:spPr>
          <a:xfrm>
            <a:off x="3343701" y="320722"/>
            <a:ext cx="6038043" cy="1200329"/>
          </a:xfrm>
          <a:prstGeom prst="rect">
            <a:avLst/>
          </a:prstGeom>
          <a:noFill/>
        </p:spPr>
        <p:txBody>
          <a:bodyPr wrap="square" rtlCol="0">
            <a:spAutoFit/>
          </a:bodyPr>
          <a:lstStyle/>
          <a:p>
            <a:pPr algn="ctr" rtl="0">
              <a:defRPr sz="1800" b="0" i="0" u="none" strike="noStrike" kern="1200" spc="0" baseline="0">
                <a:solidFill>
                  <a:srgbClr val="FFFFFF"/>
                </a:solidFill>
                <a:latin typeface="Arial Black" panose="020B0A04020102020204" pitchFamily="34" charset="0"/>
                <a:ea typeface="+mn-ea"/>
                <a:cs typeface="+mn-cs"/>
              </a:defRPr>
            </a:pPr>
            <a:r>
              <a:rPr lang="en-US" sz="1800" dirty="0">
                <a:solidFill>
                  <a:srgbClr val="FFFFFF"/>
                </a:solidFill>
                <a:latin typeface="Arial Black" panose="020B0A04020102020204" pitchFamily="34" charset="0"/>
              </a:rPr>
              <a:t>Great Basin College</a:t>
            </a:r>
          </a:p>
          <a:p>
            <a:pPr algn="ctr" rtl="0">
              <a:defRPr sz="1800" b="0" i="0" u="none" strike="noStrike" kern="1200" spc="0" baseline="0">
                <a:solidFill>
                  <a:srgbClr val="FFFFFF"/>
                </a:solidFill>
                <a:latin typeface="Arial Black" panose="020B0A04020102020204" pitchFamily="34" charset="0"/>
                <a:ea typeface="+mn-ea"/>
                <a:cs typeface="+mn-cs"/>
              </a:defRPr>
            </a:pPr>
            <a:r>
              <a:rPr lang="en-US" sz="1800" b="0" i="0" baseline="0" dirty="0">
                <a:solidFill>
                  <a:srgbClr val="FFFFFF"/>
                </a:solidFill>
                <a:effectLst/>
                <a:latin typeface="Arial Black" panose="020B0A04020102020204" pitchFamily="34" charset="0"/>
              </a:rPr>
              <a:t>Fall to Fall Retention </a:t>
            </a:r>
            <a:br>
              <a:rPr lang="en-US" sz="1800" b="0" i="0" baseline="0" dirty="0">
                <a:solidFill>
                  <a:srgbClr val="FFFFFF"/>
                </a:solidFill>
                <a:effectLst/>
                <a:latin typeface="Arial Black" panose="020B0A04020102020204" pitchFamily="34" charset="0"/>
              </a:rPr>
            </a:br>
            <a:r>
              <a:rPr lang="en-US" sz="1800" b="0" i="0" baseline="0" dirty="0">
                <a:solidFill>
                  <a:srgbClr val="FFFFFF"/>
                </a:solidFill>
                <a:effectLst/>
                <a:latin typeface="Arial Black" panose="020B0A04020102020204" pitchFamily="34" charset="0"/>
              </a:rPr>
              <a:t>First-Time Full-Time Degree Seeking Students</a:t>
            </a:r>
            <a:endParaRPr lang="en-US" sz="1800" dirty="0">
              <a:solidFill>
                <a:srgbClr val="FFFFFF"/>
              </a:solidFill>
              <a:effectLst/>
              <a:latin typeface="Arial Black" panose="020B0A04020102020204" pitchFamily="34" charset="0"/>
            </a:endParaRPr>
          </a:p>
          <a:p>
            <a:endParaRPr lang="en-US" dirty="0"/>
          </a:p>
        </p:txBody>
      </p:sp>
      <p:graphicFrame>
        <p:nvGraphicFramePr>
          <p:cNvPr id="6" name="Chart 5">
            <a:extLst>
              <a:ext uri="{FF2B5EF4-FFF2-40B4-BE49-F238E27FC236}">
                <a16:creationId xmlns:a16="http://schemas.microsoft.com/office/drawing/2014/main" id="{22858A92-292E-414B-837A-E5DED5724A2C}"/>
              </a:ext>
            </a:extLst>
          </p:cNvPr>
          <p:cNvGraphicFramePr>
            <a:graphicFrameLocks/>
          </p:cNvGraphicFramePr>
          <p:nvPr>
            <p:extLst>
              <p:ext uri="{D42A27DB-BD31-4B8C-83A1-F6EECF244321}">
                <p14:modId xmlns:p14="http://schemas.microsoft.com/office/powerpoint/2010/main" val="2818389922"/>
              </p:ext>
            </p:extLst>
          </p:nvPr>
        </p:nvGraphicFramePr>
        <p:xfrm>
          <a:off x="-54591" y="932688"/>
          <a:ext cx="11941791" cy="5757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970849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B71E-176A-4ABF-91AF-7C1C43D18AB8}"/>
              </a:ext>
            </a:extLst>
          </p:cNvPr>
          <p:cNvSpPr>
            <a:spLocks noGrp="1"/>
          </p:cNvSpPr>
          <p:nvPr>
            <p:ph type="title"/>
          </p:nvPr>
        </p:nvSpPr>
        <p:spPr/>
        <p:txBody>
          <a:bodyPr>
            <a:normAutofit/>
          </a:bodyPr>
          <a:lstStyle/>
          <a:p>
            <a:br>
              <a:rPr lang="en-US" dirty="0">
                <a:solidFill>
                  <a:schemeClr val="bg1"/>
                </a:solidFill>
                <a:latin typeface="Arial Black" panose="020B0A04020102020204" pitchFamily="34" charset="0"/>
              </a:rPr>
            </a:br>
            <a:endParaRPr lang="en-US" dirty="0">
              <a:solidFill>
                <a:schemeClr val="bg1"/>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A5E22243-2F5F-4D8B-AB27-F0C7C12D8825}"/>
              </a:ext>
            </a:extLst>
          </p:cNvPr>
          <p:cNvSpPr>
            <a:spLocks noGrp="1"/>
          </p:cNvSpPr>
          <p:nvPr>
            <p:ph idx="1"/>
          </p:nvPr>
        </p:nvSpPr>
        <p:spPr>
          <a:xfrm>
            <a:off x="838200" y="365125"/>
            <a:ext cx="10515600" cy="5811838"/>
          </a:xfrm>
        </p:spPr>
        <p:txBody>
          <a:bodyPr>
            <a:normAutofit/>
          </a:bodyPr>
          <a:lstStyle/>
          <a:p>
            <a:pPr marL="0" indent="0" algn="ctr">
              <a:lnSpc>
                <a:spcPct val="100000"/>
              </a:lnSpc>
              <a:spcBef>
                <a:spcPts val="0"/>
              </a:spcBef>
              <a:buNone/>
            </a:pPr>
            <a:r>
              <a:rPr lang="en-US" dirty="0">
                <a:solidFill>
                  <a:schemeClr val="bg1"/>
                </a:solidFill>
                <a:latin typeface="Arial Black" panose="020B0A04020102020204" pitchFamily="34" charset="0"/>
              </a:rPr>
              <a:t>Commendation from Northwest Commission on Colleges and Universities during GBC’s September 2020 accreditation visit</a:t>
            </a:r>
            <a:endParaRPr lang="en-US" dirty="0">
              <a:latin typeface="Arial Black" panose="020B0A04020102020204" pitchFamily="34" charset="0"/>
            </a:endParaRPr>
          </a:p>
        </p:txBody>
      </p:sp>
      <p:pic>
        <p:nvPicPr>
          <p:cNvPr id="5" name="Picture 4">
            <a:extLst>
              <a:ext uri="{FF2B5EF4-FFF2-40B4-BE49-F238E27FC236}">
                <a16:creationId xmlns:a16="http://schemas.microsoft.com/office/drawing/2014/main" id="{990FF11E-73CC-408E-992E-266AFFD04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033" y="5822494"/>
            <a:ext cx="1315534" cy="906240"/>
          </a:xfrm>
          <a:prstGeom prst="rect">
            <a:avLst/>
          </a:prstGeom>
          <a:effectLst>
            <a:glow rad="393700">
              <a:schemeClr val="bg1">
                <a:alpha val="40000"/>
              </a:schemeClr>
            </a:glow>
          </a:effectLst>
        </p:spPr>
      </p:pic>
      <p:pic>
        <p:nvPicPr>
          <p:cNvPr id="6" name="Picture 5">
            <a:extLst>
              <a:ext uri="{FF2B5EF4-FFF2-40B4-BE49-F238E27FC236}">
                <a16:creationId xmlns:a16="http://schemas.microsoft.com/office/drawing/2014/main" id="{2C89E170-61F6-4E38-B6C1-30504AB17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4952" y="3938720"/>
            <a:ext cx="2685027" cy="1790017"/>
          </a:xfrm>
          <a:prstGeom prst="rect">
            <a:avLst/>
          </a:prstGeom>
        </p:spPr>
      </p:pic>
      <p:pic>
        <p:nvPicPr>
          <p:cNvPr id="8" name="Picture 7">
            <a:extLst>
              <a:ext uri="{FF2B5EF4-FFF2-40B4-BE49-F238E27FC236}">
                <a16:creationId xmlns:a16="http://schemas.microsoft.com/office/drawing/2014/main" id="{3B1FF5B8-1A02-4B52-8A8C-FAF0EB360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5834" y="1916428"/>
            <a:ext cx="2892803" cy="1928536"/>
          </a:xfrm>
          <a:prstGeom prst="rect">
            <a:avLst/>
          </a:prstGeom>
        </p:spPr>
      </p:pic>
      <p:sp>
        <p:nvSpPr>
          <p:cNvPr id="9" name="TextBox 8">
            <a:extLst>
              <a:ext uri="{FF2B5EF4-FFF2-40B4-BE49-F238E27FC236}">
                <a16:creationId xmlns:a16="http://schemas.microsoft.com/office/drawing/2014/main" id="{00B0C7B6-8B50-47CD-B519-9E81F286D694}"/>
              </a:ext>
            </a:extLst>
          </p:cNvPr>
          <p:cNvSpPr txBox="1"/>
          <p:nvPr/>
        </p:nvSpPr>
        <p:spPr>
          <a:xfrm>
            <a:off x="3497335" y="1838818"/>
            <a:ext cx="5537617" cy="3785652"/>
          </a:xfrm>
          <a:prstGeom prst="rect">
            <a:avLst/>
          </a:prstGeom>
          <a:noFill/>
        </p:spPr>
        <p:txBody>
          <a:bodyPr wrap="square" rtlCol="0">
            <a:spAutoFit/>
          </a:bodyPr>
          <a:lstStyle/>
          <a:p>
            <a:r>
              <a:rPr lang="en-US" sz="2000" dirty="0">
                <a:latin typeface="Arial Black" panose="020B0A04020102020204" pitchFamily="34" charset="0"/>
              </a:rPr>
              <a:t>“It’s an atmosphere of caring and collegiality.  It is evident that interactions between the students and both faculty and staff are very positive.  Students cite time and again all the assistance they receive from both faculty and staff when issues or questions arise.  Administrators, faculty, staff, and students alike exhibit a deep sense of pride for this institution, its people, and its mission.”</a:t>
            </a:r>
          </a:p>
        </p:txBody>
      </p:sp>
      <p:pic>
        <p:nvPicPr>
          <p:cNvPr id="7" name="Picture 6">
            <a:extLst>
              <a:ext uri="{FF2B5EF4-FFF2-40B4-BE49-F238E27FC236}">
                <a16:creationId xmlns:a16="http://schemas.microsoft.com/office/drawing/2014/main" id="{3159E345-402B-44CC-BC21-83B093B801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93" y="2340577"/>
            <a:ext cx="2559563" cy="2782134"/>
          </a:xfrm>
          <a:prstGeom prst="rect">
            <a:avLst/>
          </a:prstGeom>
        </p:spPr>
      </p:pic>
    </p:spTree>
    <p:extLst>
      <p:ext uri="{BB962C8B-B14F-4D97-AF65-F5344CB8AC3E}">
        <p14:creationId xmlns:p14="http://schemas.microsoft.com/office/powerpoint/2010/main" val="293355716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AFE0BFA-4CEA-4B0A-84FD-491F305AB9CF}"/>
              </a:ext>
            </a:extLst>
          </p:cNvPr>
          <p:cNvSpPr txBox="1"/>
          <p:nvPr/>
        </p:nvSpPr>
        <p:spPr>
          <a:xfrm>
            <a:off x="4657725" y="6286500"/>
            <a:ext cx="3671888" cy="400110"/>
          </a:xfrm>
          <a:prstGeom prst="rect">
            <a:avLst/>
          </a:prstGeom>
          <a:noFill/>
        </p:spPr>
        <p:txBody>
          <a:bodyPr wrap="square" rtlCol="0">
            <a:spAutoFit/>
          </a:bodyPr>
          <a:lstStyle/>
          <a:p>
            <a:pPr algn="ctr"/>
            <a:endParaRPr lang="en-US" sz="2000" b="1" dirty="0"/>
          </a:p>
        </p:txBody>
      </p:sp>
      <p:graphicFrame>
        <p:nvGraphicFramePr>
          <p:cNvPr id="7" name="Object 6">
            <a:extLst>
              <a:ext uri="{FF2B5EF4-FFF2-40B4-BE49-F238E27FC236}">
                <a16:creationId xmlns:a16="http://schemas.microsoft.com/office/drawing/2014/main" id="{61401EF4-236D-48A3-8BA4-A41439461B92}"/>
              </a:ext>
            </a:extLst>
          </p:cNvPr>
          <p:cNvGraphicFramePr>
            <a:graphicFrameLocks noChangeAspect="1"/>
          </p:cNvGraphicFramePr>
          <p:nvPr>
            <p:extLst>
              <p:ext uri="{D42A27DB-BD31-4B8C-83A1-F6EECF244321}">
                <p14:modId xmlns:p14="http://schemas.microsoft.com/office/powerpoint/2010/main" val="1456277519"/>
              </p:ext>
            </p:extLst>
          </p:nvPr>
        </p:nvGraphicFramePr>
        <p:xfrm>
          <a:off x="-82063" y="-47748"/>
          <a:ext cx="12276883" cy="6905747"/>
        </p:xfrm>
        <a:graphic>
          <a:graphicData uri="http://schemas.openxmlformats.org/presentationml/2006/ole">
            <mc:AlternateContent xmlns:mc="http://schemas.openxmlformats.org/markup-compatibility/2006">
              <mc:Choice xmlns:v="urn:schemas-microsoft-com:vml" Requires="v">
                <p:oleObj spid="_x0000_s3081" name="Slide" r:id="rId3" imgW="6483049" imgH="3645514" progId="PowerPoint.Slide.12">
                  <p:embed/>
                </p:oleObj>
              </mc:Choice>
              <mc:Fallback>
                <p:oleObj name="Slide" r:id="rId3" imgW="6483049" imgH="3645514" progId="PowerPoint.Slide.12">
                  <p:embed/>
                  <p:pic>
                    <p:nvPicPr>
                      <p:cNvPr id="7" name="Object 6">
                        <a:extLst>
                          <a:ext uri="{FF2B5EF4-FFF2-40B4-BE49-F238E27FC236}">
                            <a16:creationId xmlns:a16="http://schemas.microsoft.com/office/drawing/2014/main" id="{61401EF4-236D-48A3-8BA4-A41439461B92}"/>
                          </a:ext>
                        </a:extLst>
                      </p:cNvPr>
                      <p:cNvPicPr/>
                      <p:nvPr/>
                    </p:nvPicPr>
                    <p:blipFill>
                      <a:blip r:embed="rId4"/>
                      <a:stretch>
                        <a:fillRect/>
                      </a:stretch>
                    </p:blipFill>
                    <p:spPr>
                      <a:xfrm>
                        <a:off x="-82063" y="-47748"/>
                        <a:ext cx="12276883" cy="6905747"/>
                      </a:xfrm>
                      <a:prstGeom prst="rect">
                        <a:avLst/>
                      </a:prstGeom>
                    </p:spPr>
                  </p:pic>
                </p:oleObj>
              </mc:Fallback>
            </mc:AlternateContent>
          </a:graphicData>
        </a:graphic>
      </p:graphicFrame>
    </p:spTree>
    <p:extLst>
      <p:ext uri="{BB962C8B-B14F-4D97-AF65-F5344CB8AC3E}">
        <p14:creationId xmlns:p14="http://schemas.microsoft.com/office/powerpoint/2010/main" val="325935069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2617840721"/>
              </p:ext>
            </p:extLst>
          </p:nvPr>
        </p:nvGraphicFramePr>
        <p:xfrm>
          <a:off x="0" y="0"/>
          <a:ext cx="12294704" cy="71385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282BAA6F-73C1-4AED-8908-2DB4F1F491AB}"/>
              </a:ext>
            </a:extLst>
          </p:cNvPr>
          <p:cNvGraphicFramePr>
            <a:graphicFrameLocks/>
          </p:cNvGraphicFramePr>
          <p:nvPr>
            <p:extLst>
              <p:ext uri="{D42A27DB-BD31-4B8C-83A1-F6EECF244321}">
                <p14:modId xmlns:p14="http://schemas.microsoft.com/office/powerpoint/2010/main" val="2689904211"/>
              </p:ext>
            </p:extLst>
          </p:nvPr>
        </p:nvGraphicFramePr>
        <p:xfrm>
          <a:off x="235354" y="1041847"/>
          <a:ext cx="8656162" cy="55159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AD1F0BC2-2A26-4373-971D-9B3C386F70A1}"/>
              </a:ext>
            </a:extLst>
          </p:cNvPr>
          <p:cNvGraphicFramePr>
            <a:graphicFrameLocks/>
          </p:cNvGraphicFramePr>
          <p:nvPr>
            <p:extLst>
              <p:ext uri="{D42A27DB-BD31-4B8C-83A1-F6EECF244321}">
                <p14:modId xmlns:p14="http://schemas.microsoft.com/office/powerpoint/2010/main" val="3944917013"/>
              </p:ext>
            </p:extLst>
          </p:nvPr>
        </p:nvGraphicFramePr>
        <p:xfrm>
          <a:off x="7997024" y="1273008"/>
          <a:ext cx="4297680" cy="403597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54BB717-D413-4911-AF0D-91E9FFD4B5BC}"/>
              </a:ext>
            </a:extLst>
          </p:cNvPr>
          <p:cNvSpPr txBox="1"/>
          <p:nvPr/>
        </p:nvSpPr>
        <p:spPr>
          <a:xfrm>
            <a:off x="204717" y="6632876"/>
            <a:ext cx="4708477" cy="307777"/>
          </a:xfrm>
          <a:prstGeom prst="rect">
            <a:avLst/>
          </a:prstGeom>
          <a:noFill/>
        </p:spPr>
        <p:txBody>
          <a:bodyPr wrap="square" rtlCol="0">
            <a:spAutoFit/>
          </a:bodyPr>
          <a:lstStyle/>
          <a:p>
            <a:r>
              <a:rPr lang="en-US" sz="1400" dirty="0"/>
              <a:t>* Accreditation commendation on distance education</a:t>
            </a:r>
          </a:p>
        </p:txBody>
      </p:sp>
    </p:spTree>
    <p:extLst>
      <p:ext uri="{BB962C8B-B14F-4D97-AF65-F5344CB8AC3E}">
        <p14:creationId xmlns:p14="http://schemas.microsoft.com/office/powerpoint/2010/main" val="28803426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B71E-176A-4ABF-91AF-7C1C43D18AB8}"/>
              </a:ext>
            </a:extLst>
          </p:cNvPr>
          <p:cNvSpPr>
            <a:spLocks noGrp="1"/>
          </p:cNvSpPr>
          <p:nvPr>
            <p:ph type="title"/>
          </p:nvPr>
        </p:nvSpPr>
        <p:spPr/>
        <p:txBody>
          <a:bodyPr>
            <a:normAutofit/>
          </a:bodyPr>
          <a:lstStyle/>
          <a:p>
            <a:br>
              <a:rPr lang="en-US" dirty="0">
                <a:solidFill>
                  <a:schemeClr val="bg1"/>
                </a:solidFill>
                <a:latin typeface="Arial Black" panose="020B0A04020102020204" pitchFamily="34" charset="0"/>
              </a:rPr>
            </a:br>
            <a:endParaRPr lang="en-US" dirty="0">
              <a:solidFill>
                <a:schemeClr val="bg1"/>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A5E22243-2F5F-4D8B-AB27-F0C7C12D8825}"/>
              </a:ext>
            </a:extLst>
          </p:cNvPr>
          <p:cNvSpPr>
            <a:spLocks noGrp="1"/>
          </p:cNvSpPr>
          <p:nvPr>
            <p:ph idx="1"/>
          </p:nvPr>
        </p:nvSpPr>
        <p:spPr>
          <a:xfrm>
            <a:off x="838200" y="365125"/>
            <a:ext cx="10515600" cy="5811838"/>
          </a:xfrm>
        </p:spPr>
        <p:txBody>
          <a:bodyPr>
            <a:normAutofit fontScale="77500" lnSpcReduction="20000"/>
          </a:bodyPr>
          <a:lstStyle/>
          <a:p>
            <a:pPr marL="0" indent="0" algn="ctr">
              <a:lnSpc>
                <a:spcPct val="120000"/>
              </a:lnSpc>
              <a:buNone/>
            </a:pPr>
            <a:r>
              <a:rPr lang="en-US" sz="4300" dirty="0">
                <a:solidFill>
                  <a:schemeClr val="bg1"/>
                </a:solidFill>
                <a:latin typeface="Arial Black" panose="020B0A04020102020204" pitchFamily="34" charset="0"/>
              </a:rPr>
              <a:t>Commendation from Northwest Commission on Colleges and Universities during GBC’s September 2020 accreditation visit</a:t>
            </a:r>
          </a:p>
          <a:p>
            <a:pPr marL="0" indent="0" algn="ctr">
              <a:lnSpc>
                <a:spcPct val="120000"/>
              </a:lnSpc>
              <a:buNone/>
            </a:pPr>
            <a:endParaRPr lang="en-US" sz="4800" dirty="0">
              <a:latin typeface="Arial Black" panose="020B0A04020102020204" pitchFamily="34" charset="0"/>
            </a:endParaRPr>
          </a:p>
          <a:p>
            <a:pPr marL="0" indent="0">
              <a:lnSpc>
                <a:spcPct val="120000"/>
              </a:lnSpc>
              <a:buNone/>
            </a:pPr>
            <a:r>
              <a:rPr lang="en-US" dirty="0">
                <a:latin typeface="Arial Black" panose="020B0A04020102020204" pitchFamily="34" charset="0"/>
              </a:rPr>
              <a:t>"Robust information technology systems that facilitate realistic distance learning applications, that are universally praised by users, and that served as a resource that promoted rapid adaptation for students needing to continue their coursework during the 2020 pandemic. In alignment with information technology, the small distance learning team manages to provide thorough and comprehensive support for high-quality remote instruction in both synchronous and asynchronous</a:t>
            </a:r>
            <a:br>
              <a:rPr lang="en-US" sz="4800" dirty="0">
                <a:latin typeface="Arial Black" panose="020B0A04020102020204" pitchFamily="34" charset="0"/>
              </a:rPr>
            </a:br>
            <a:r>
              <a:rPr lang="en-US" dirty="0">
                <a:latin typeface="Arial Black" panose="020B0A04020102020204" pitchFamily="34" charset="0"/>
              </a:rPr>
              <a:t>modalities."</a:t>
            </a:r>
            <a:endParaRPr lang="en-US" sz="4800" dirty="0">
              <a:latin typeface="Arial Black" panose="020B0A04020102020204" pitchFamily="34" charset="0"/>
            </a:endParaRPr>
          </a:p>
        </p:txBody>
      </p:sp>
      <p:pic>
        <p:nvPicPr>
          <p:cNvPr id="5" name="Picture 4">
            <a:extLst>
              <a:ext uri="{FF2B5EF4-FFF2-40B4-BE49-F238E27FC236}">
                <a16:creationId xmlns:a16="http://schemas.microsoft.com/office/drawing/2014/main" id="{990FF11E-73CC-408E-992E-266AFFD04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033" y="5822494"/>
            <a:ext cx="1315534" cy="906240"/>
          </a:xfrm>
          <a:prstGeom prst="rect">
            <a:avLst/>
          </a:prstGeom>
          <a:effectLst>
            <a:glow rad="393700">
              <a:schemeClr val="bg1">
                <a:alpha val="40000"/>
              </a:schemeClr>
            </a:glow>
          </a:effectLst>
        </p:spPr>
      </p:pic>
    </p:spTree>
    <p:extLst>
      <p:ext uri="{BB962C8B-B14F-4D97-AF65-F5344CB8AC3E}">
        <p14:creationId xmlns:p14="http://schemas.microsoft.com/office/powerpoint/2010/main" val="250053568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B71E-176A-4ABF-91AF-7C1C43D18AB8}"/>
              </a:ext>
            </a:extLst>
          </p:cNvPr>
          <p:cNvSpPr>
            <a:spLocks noGrp="1"/>
          </p:cNvSpPr>
          <p:nvPr>
            <p:ph type="title"/>
          </p:nvPr>
        </p:nvSpPr>
        <p:spPr>
          <a:xfrm>
            <a:off x="108857" y="0"/>
            <a:ext cx="10515600" cy="985157"/>
          </a:xfrm>
        </p:spPr>
        <p:txBody>
          <a:bodyPr>
            <a:normAutofit/>
          </a:bodyPr>
          <a:lstStyle/>
          <a:p>
            <a:pPr marL="0" indent="0">
              <a:lnSpc>
                <a:spcPct val="100000"/>
              </a:lnSpc>
              <a:spcBef>
                <a:spcPts val="0"/>
              </a:spcBef>
              <a:buNone/>
            </a:pPr>
            <a:endParaRPr lang="en-US" sz="4400" dirty="0">
              <a:solidFill>
                <a:schemeClr val="bg1"/>
              </a:solidFill>
              <a:latin typeface="Arial Black" panose="020B0A04020102020204" pitchFamily="34" charset="0"/>
            </a:endParaRPr>
          </a:p>
        </p:txBody>
      </p:sp>
      <p:pic>
        <p:nvPicPr>
          <p:cNvPr id="6" name="BB Text">
            <a:hlinkClick r:id="" action="ppaction://media"/>
            <a:extLst>
              <a:ext uri="{FF2B5EF4-FFF2-40B4-BE49-F238E27FC236}">
                <a16:creationId xmlns:a16="http://schemas.microsoft.com/office/drawing/2014/main" id="{81883224-9C25-47CB-9127-9B2B2103AC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1671" y="380309"/>
            <a:ext cx="11026588" cy="6202315"/>
          </a:xfrm>
        </p:spPr>
      </p:pic>
    </p:spTree>
    <p:extLst>
      <p:ext uri="{BB962C8B-B14F-4D97-AF65-F5344CB8AC3E}">
        <p14:creationId xmlns:p14="http://schemas.microsoft.com/office/powerpoint/2010/main" val="306007020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63168041"/>
              </p:ext>
            </p:extLst>
          </p:nvPr>
        </p:nvGraphicFramePr>
        <p:xfrm>
          <a:off x="-2"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2" name="AutoShape 2">
            <a:extLst>
              <a:ext uri="{FF2B5EF4-FFF2-40B4-BE49-F238E27FC236}">
                <a16:creationId xmlns:a16="http://schemas.microsoft.com/office/drawing/2014/main" id="{7274FFEC-BD39-4DDF-A5F4-6FFFD00E0C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A picture containing text, person, outdoor, person&#10;&#10;Description automatically generated">
            <a:extLst>
              <a:ext uri="{FF2B5EF4-FFF2-40B4-BE49-F238E27FC236}">
                <a16:creationId xmlns:a16="http://schemas.microsoft.com/office/drawing/2014/main" id="{EBC0FEAF-03FD-470D-B1CC-117AE6D68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39"/>
            <a:ext cx="3161110" cy="4214813"/>
          </a:xfrm>
          <a:prstGeom prst="rect">
            <a:avLst/>
          </a:prstGeom>
        </p:spPr>
      </p:pic>
      <p:pic>
        <p:nvPicPr>
          <p:cNvPr id="9" name="Picture 8">
            <a:extLst>
              <a:ext uri="{FF2B5EF4-FFF2-40B4-BE49-F238E27FC236}">
                <a16:creationId xmlns:a16="http://schemas.microsoft.com/office/drawing/2014/main" id="{F6885E64-DE1A-4541-A8CC-61F50235994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074" t="21928"/>
          <a:stretch/>
        </p:blipFill>
        <p:spPr>
          <a:xfrm>
            <a:off x="-1" y="4177805"/>
            <a:ext cx="5815013" cy="2680196"/>
          </a:xfrm>
          <a:prstGeom prst="rect">
            <a:avLst/>
          </a:prstGeom>
        </p:spPr>
      </p:pic>
    </p:spTree>
    <p:extLst>
      <p:ext uri="{BB962C8B-B14F-4D97-AF65-F5344CB8AC3E}">
        <p14:creationId xmlns:p14="http://schemas.microsoft.com/office/powerpoint/2010/main" val="136071539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B71E-176A-4ABF-91AF-7C1C43D18AB8}"/>
              </a:ext>
            </a:extLst>
          </p:cNvPr>
          <p:cNvSpPr>
            <a:spLocks noGrp="1"/>
          </p:cNvSpPr>
          <p:nvPr>
            <p:ph type="title"/>
          </p:nvPr>
        </p:nvSpPr>
        <p:spPr>
          <a:xfrm>
            <a:off x="288472" y="852255"/>
            <a:ext cx="10515600" cy="941033"/>
          </a:xfrm>
        </p:spPr>
        <p:txBody>
          <a:bodyPr>
            <a:normAutofit fontScale="90000"/>
          </a:bodyPr>
          <a:lstStyle/>
          <a:p>
            <a:pPr algn="ctr"/>
            <a:r>
              <a:rPr lang="en-US" dirty="0">
                <a:solidFill>
                  <a:schemeClr val="bg1"/>
                </a:solidFill>
                <a:latin typeface="Arial Black" panose="020B0A04020102020204" pitchFamily="34" charset="0"/>
              </a:rPr>
              <a:t>Zachary Stamp – Online Student Government Senator Pursing a Bachelors of Arts – Social Work </a:t>
            </a:r>
            <a:br>
              <a:rPr lang="en-US" dirty="0">
                <a:solidFill>
                  <a:schemeClr val="bg1"/>
                </a:solidFill>
                <a:latin typeface="Arial Black" panose="020B0A04020102020204" pitchFamily="34" charset="0"/>
              </a:rPr>
            </a:br>
            <a:endParaRPr lang="en-US" dirty="0">
              <a:solidFill>
                <a:schemeClr val="bg1"/>
              </a:solidFill>
              <a:latin typeface="Arial Black" panose="020B0A04020102020204" pitchFamily="34" charset="0"/>
            </a:endParaRPr>
          </a:p>
        </p:txBody>
      </p:sp>
      <p:pic>
        <p:nvPicPr>
          <p:cNvPr id="9" name="Zachary Stamp-New Photo">
            <a:hlinkClick r:id="" action="ppaction://media"/>
            <a:extLst>
              <a:ext uri="{FF2B5EF4-FFF2-40B4-BE49-F238E27FC236}">
                <a16:creationId xmlns:a16="http://schemas.microsoft.com/office/drawing/2014/main" id="{4EBC389A-8F1B-4C70-BFEF-26A9738A085F}"/>
              </a:ext>
            </a:extLst>
          </p:cNvPr>
          <p:cNvPicPr>
            <a:picLocks noGrp="1" noChangeAspect="1"/>
          </p:cNvPicPr>
          <p:nvPr>
            <p:ph idx="1"/>
            <a:videoFile r:link="rId1"/>
            <p:extLst>
              <p:ext uri="{DAA4B4D4-6D71-4841-9C94-3DE7FCFB9230}">
                <p14:media xmlns:p14="http://schemas.microsoft.com/office/powerpoint/2010/main" r:embed="rId2">
                  <p14:trim st="155880" end="16191.3333"/>
                  <p14:fade out="1500"/>
                </p14:media>
              </p:ext>
            </p:extLst>
          </p:nvPr>
        </p:nvPicPr>
        <p:blipFill>
          <a:blip r:embed="rId4"/>
          <a:stretch>
            <a:fillRect/>
          </a:stretch>
        </p:blipFill>
        <p:spPr>
          <a:xfrm>
            <a:off x="856816" y="1944210"/>
            <a:ext cx="10197626" cy="4234648"/>
          </a:xfrm>
        </p:spPr>
      </p:pic>
    </p:spTree>
    <p:extLst>
      <p:ext uri="{BB962C8B-B14F-4D97-AF65-F5344CB8AC3E}">
        <p14:creationId xmlns:p14="http://schemas.microsoft.com/office/powerpoint/2010/main" val="262993308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1231669090"/>
              </p:ext>
            </p:extLst>
          </p:nvPr>
        </p:nvGraphicFramePr>
        <p:xfrm>
          <a:off x="0" y="13648"/>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3EF8640-A0AC-4C65-AA53-2DE782391091}"/>
              </a:ext>
            </a:extLst>
          </p:cNvPr>
          <p:cNvSpPr txBox="1"/>
          <p:nvPr/>
        </p:nvSpPr>
        <p:spPr>
          <a:xfrm>
            <a:off x="3907973" y="2367643"/>
            <a:ext cx="8531961" cy="2862322"/>
          </a:xfrm>
          <a:prstGeom prst="rect">
            <a:avLst/>
          </a:prstGeom>
          <a:noFill/>
        </p:spPr>
        <p:txBody>
          <a:bodyPr wrap="square">
            <a:spAutoFit/>
          </a:bodyPr>
          <a:lstStyle/>
          <a:p>
            <a:pPr marL="171450" indent="-171450">
              <a:buFont typeface="Arial" panose="020B0604020202020204" pitchFamily="34" charset="0"/>
              <a:buChar char="•"/>
            </a:pPr>
            <a:r>
              <a:rPr lang="en-US" sz="2000" b="1" i="0" u="none" strike="noStrike" dirty="0">
                <a:solidFill>
                  <a:srgbClr val="000000"/>
                </a:solidFill>
                <a:effectLst/>
                <a:latin typeface="Arial Black" panose="020B0A04020102020204" pitchFamily="34" charset="0"/>
              </a:rPr>
              <a:t>   Mandatory </a:t>
            </a:r>
            <a:r>
              <a:rPr lang="en-US" sz="2000" b="1" dirty="0">
                <a:solidFill>
                  <a:srgbClr val="000000"/>
                </a:solidFill>
                <a:latin typeface="Arial Black" panose="020B0A04020102020204" pitchFamily="34" charset="0"/>
              </a:rPr>
              <a:t>o</a:t>
            </a:r>
            <a:r>
              <a:rPr lang="en-US" sz="2000" b="1" i="0" u="none" strike="noStrike" dirty="0">
                <a:solidFill>
                  <a:srgbClr val="000000"/>
                </a:solidFill>
                <a:effectLst/>
                <a:latin typeface="Arial Black" panose="020B0A04020102020204" pitchFamily="34" charset="0"/>
              </a:rPr>
              <a:t>rientation – Fall 2021 implementation</a:t>
            </a:r>
          </a:p>
          <a:p>
            <a:pPr marL="171450" indent="-171450">
              <a:buFont typeface="Arial" panose="020B0604020202020204" pitchFamily="34" charset="0"/>
              <a:buChar char="•"/>
            </a:pPr>
            <a:r>
              <a:rPr lang="en-US" sz="2000" b="1" dirty="0">
                <a:solidFill>
                  <a:srgbClr val="000000"/>
                </a:solidFill>
                <a:latin typeface="Arial Black" panose="020B0A04020102020204" pitchFamily="34" charset="0"/>
              </a:rPr>
              <a:t>   </a:t>
            </a:r>
            <a:r>
              <a:rPr lang="en-US" sz="2000" b="1" i="0" u="none" strike="noStrike" dirty="0">
                <a:solidFill>
                  <a:srgbClr val="000000"/>
                </a:solidFill>
                <a:effectLst/>
                <a:latin typeface="Arial Black" panose="020B0A04020102020204" pitchFamily="34" charset="0"/>
              </a:rPr>
              <a:t>Mandatory advisement – Spring 2020</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Black" panose="020B0A04020102020204" pitchFamily="34" charset="0"/>
              </a:rPr>
              <a:t>    Co-Requisite p</a:t>
            </a:r>
            <a:r>
              <a:rPr lang="en-US" sz="2000" b="1" dirty="0">
                <a:solidFill>
                  <a:srgbClr val="000000"/>
                </a:solidFill>
                <a:latin typeface="Arial Black" panose="020B0A04020102020204" pitchFamily="34" charset="0"/>
              </a:rPr>
              <a:t>ilot i</a:t>
            </a:r>
            <a:r>
              <a:rPr lang="en-US" sz="2000" b="1" i="0" u="none" strike="noStrike" dirty="0">
                <a:solidFill>
                  <a:srgbClr val="000000"/>
                </a:solidFill>
                <a:effectLst/>
                <a:latin typeface="Arial Black" panose="020B0A04020102020204" pitchFamily="34" charset="0"/>
              </a:rPr>
              <a:t>mplementation - Fall 2020</a:t>
            </a:r>
            <a:endParaRPr lang="en-US" sz="2000" b="1" dirty="0">
              <a:solidFill>
                <a:srgbClr val="000000"/>
              </a:solidFill>
              <a:latin typeface="Arial Black" panose="020B0A04020102020204" pitchFamily="34" charset="0"/>
            </a:endParaRP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Black" panose="020B0A04020102020204" pitchFamily="34" charset="0"/>
              </a:rPr>
              <a:t>    Implement </a:t>
            </a:r>
            <a:r>
              <a:rPr lang="en-US" sz="2000" b="1" dirty="0">
                <a:solidFill>
                  <a:srgbClr val="000000"/>
                </a:solidFill>
                <a:latin typeface="Arial Black" panose="020B0A04020102020204" pitchFamily="34" charset="0"/>
              </a:rPr>
              <a:t>c</a:t>
            </a:r>
            <a:r>
              <a:rPr lang="en-US" sz="2000" b="1" i="0" u="none" strike="noStrike" dirty="0">
                <a:solidFill>
                  <a:srgbClr val="000000"/>
                </a:solidFill>
                <a:effectLst/>
                <a:latin typeface="Arial Black" panose="020B0A04020102020204" pitchFamily="34" charset="0"/>
              </a:rPr>
              <a:t>urricular </a:t>
            </a:r>
            <a:r>
              <a:rPr lang="en-US" sz="2000" b="1" dirty="0">
                <a:solidFill>
                  <a:srgbClr val="000000"/>
                </a:solidFill>
                <a:latin typeface="Arial Black" panose="020B0A04020102020204" pitchFamily="34" charset="0"/>
              </a:rPr>
              <a:t>r</a:t>
            </a:r>
            <a:r>
              <a:rPr lang="en-US" sz="2000" b="1" i="0" u="none" strike="noStrike" dirty="0">
                <a:solidFill>
                  <a:srgbClr val="000000"/>
                </a:solidFill>
                <a:effectLst/>
                <a:latin typeface="Arial Black" panose="020B0A04020102020204" pitchFamily="34" charset="0"/>
              </a:rPr>
              <a:t>eview recommendations, i.e. </a:t>
            </a:r>
          </a:p>
          <a:p>
            <a:pPr rtl="0" fontAlgn="base">
              <a:spcBef>
                <a:spcPts val="0"/>
              </a:spcBef>
              <a:spcAft>
                <a:spcPts val="0"/>
              </a:spcAft>
            </a:pPr>
            <a:r>
              <a:rPr lang="en-US" sz="2000" b="1" dirty="0">
                <a:solidFill>
                  <a:srgbClr val="000000"/>
                </a:solidFill>
                <a:latin typeface="Arial Black" panose="020B0A04020102020204" pitchFamily="34" charset="0"/>
              </a:rPr>
              <a:t>     </a:t>
            </a:r>
            <a:r>
              <a:rPr lang="en-US" sz="2000" b="1" i="0" u="none" strike="noStrike" dirty="0">
                <a:solidFill>
                  <a:srgbClr val="000000"/>
                </a:solidFill>
                <a:effectLst/>
                <a:latin typeface="Arial Black" panose="020B0A04020102020204" pitchFamily="34" charset="0"/>
              </a:rPr>
              <a:t>create</a:t>
            </a:r>
            <a:r>
              <a:rPr lang="en-US" sz="2000" b="1" dirty="0">
                <a:solidFill>
                  <a:srgbClr val="000000"/>
                </a:solidFill>
                <a:latin typeface="Arial Black" panose="020B0A04020102020204" pitchFamily="34" charset="0"/>
              </a:rPr>
              <a:t> </a:t>
            </a:r>
            <a:r>
              <a:rPr lang="en-US" sz="2000" b="1" i="0" u="none" strike="noStrike" dirty="0">
                <a:solidFill>
                  <a:srgbClr val="000000"/>
                </a:solidFill>
                <a:effectLst/>
                <a:latin typeface="Arial Black" panose="020B0A04020102020204" pitchFamily="34" charset="0"/>
              </a:rPr>
              <a:t>additional cohort models </a:t>
            </a:r>
          </a:p>
          <a:p>
            <a:pPr fontAlgn="base">
              <a:buFont typeface="Arial" panose="020B0604020202020204" pitchFamily="34" charset="0"/>
              <a:buChar char="•"/>
            </a:pPr>
            <a:r>
              <a:rPr lang="en-US" sz="2000" b="1" dirty="0">
                <a:solidFill>
                  <a:srgbClr val="000000"/>
                </a:solidFill>
                <a:latin typeface="Arial Black" panose="020B0A04020102020204" pitchFamily="34" charset="0"/>
              </a:rPr>
              <a:t>    Develop and implement</a:t>
            </a:r>
            <a:r>
              <a:rPr lang="en-US" sz="2000" b="1" i="0" u="none" strike="noStrike" dirty="0">
                <a:solidFill>
                  <a:srgbClr val="000000"/>
                </a:solidFill>
                <a:effectLst/>
                <a:latin typeface="Arial Black" panose="020B0A04020102020204" pitchFamily="34" charset="0"/>
              </a:rPr>
              <a:t> college wide cultural </a:t>
            </a:r>
          </a:p>
          <a:p>
            <a:pPr fontAlgn="base"/>
            <a:r>
              <a:rPr lang="en-US" sz="2000" b="1" dirty="0">
                <a:solidFill>
                  <a:srgbClr val="000000"/>
                </a:solidFill>
                <a:latin typeface="Arial Black" panose="020B0A04020102020204" pitchFamily="34" charset="0"/>
              </a:rPr>
              <a:t>     c</a:t>
            </a:r>
            <a:r>
              <a:rPr lang="en-US" sz="2000" b="1" i="0" u="none" strike="noStrike" dirty="0">
                <a:solidFill>
                  <a:srgbClr val="000000"/>
                </a:solidFill>
                <a:effectLst/>
                <a:latin typeface="Arial Black" panose="020B0A04020102020204" pitchFamily="34" charset="0"/>
              </a:rPr>
              <a:t>ompetency</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Black" panose="020B0A04020102020204" pitchFamily="34" charset="0"/>
              </a:rPr>
              <a:t>    </a:t>
            </a:r>
            <a:r>
              <a:rPr lang="en-US" sz="2000" b="1" dirty="0">
                <a:solidFill>
                  <a:srgbClr val="000000"/>
                </a:solidFill>
                <a:latin typeface="Arial Black" panose="020B0A04020102020204" pitchFamily="34" charset="0"/>
              </a:rPr>
              <a:t>Broaden collaboration with UNR and other NSHE  </a:t>
            </a:r>
          </a:p>
          <a:p>
            <a:pPr rtl="0" fontAlgn="base">
              <a:spcBef>
                <a:spcPts val="0"/>
              </a:spcBef>
              <a:spcAft>
                <a:spcPts val="0"/>
              </a:spcAft>
            </a:pPr>
            <a:r>
              <a:rPr lang="en-US" sz="2000" b="1" dirty="0">
                <a:solidFill>
                  <a:srgbClr val="000000"/>
                </a:solidFill>
                <a:latin typeface="Arial Black" panose="020B0A04020102020204" pitchFamily="34" charset="0"/>
              </a:rPr>
              <a:t>     </a:t>
            </a:r>
            <a:r>
              <a:rPr lang="en-US" sz="2000" b="1" i="0" u="none" strike="noStrike" dirty="0">
                <a:solidFill>
                  <a:srgbClr val="000000"/>
                </a:solidFill>
                <a:effectLst/>
                <a:latin typeface="Arial Black" panose="020B0A04020102020204" pitchFamily="34" charset="0"/>
              </a:rPr>
              <a:t>institutions</a:t>
            </a:r>
          </a:p>
        </p:txBody>
      </p:sp>
    </p:spTree>
    <p:extLst>
      <p:ext uri="{BB962C8B-B14F-4D97-AF65-F5344CB8AC3E}">
        <p14:creationId xmlns:p14="http://schemas.microsoft.com/office/powerpoint/2010/main" val="340801974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1128946918"/>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DC4E78CC-AA58-4FE4-B484-90B7DE854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947" y="5819112"/>
            <a:ext cx="1315453" cy="906201"/>
          </a:xfrm>
          <a:prstGeom prst="rect">
            <a:avLst/>
          </a:prstGeom>
          <a:effectLst>
            <a:glow rad="393700">
              <a:schemeClr val="bg1">
                <a:alpha val="40000"/>
              </a:schemeClr>
            </a:glow>
          </a:effectLst>
        </p:spPr>
      </p:pic>
      <p:pic>
        <p:nvPicPr>
          <p:cNvPr id="4" name="Picture 3" descr="A person sitting in a bus&#10;&#10;Description automatically generated with low confidence">
            <a:extLst>
              <a:ext uri="{FF2B5EF4-FFF2-40B4-BE49-F238E27FC236}">
                <a16:creationId xmlns:a16="http://schemas.microsoft.com/office/drawing/2014/main" id="{8D54724D-366C-4572-9059-89EE0A03B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27469"/>
            <a:ext cx="5188857" cy="3891643"/>
          </a:xfrm>
          <a:prstGeom prst="rect">
            <a:avLst/>
          </a:prstGeom>
        </p:spPr>
      </p:pic>
    </p:spTree>
    <p:extLst>
      <p:ext uri="{BB962C8B-B14F-4D97-AF65-F5344CB8AC3E}">
        <p14:creationId xmlns:p14="http://schemas.microsoft.com/office/powerpoint/2010/main" val="352277758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2417411677"/>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DC4E78CC-AA58-4FE4-B484-90B7DE854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6547" y="5951799"/>
            <a:ext cx="1315453" cy="906201"/>
          </a:xfrm>
          <a:prstGeom prst="rect">
            <a:avLst/>
          </a:prstGeom>
          <a:effectLst>
            <a:glow rad="393700">
              <a:schemeClr val="bg1">
                <a:alpha val="40000"/>
              </a:schemeClr>
            </a:glow>
          </a:effectLst>
        </p:spPr>
      </p:pic>
    </p:spTree>
    <p:extLst>
      <p:ext uri="{BB962C8B-B14F-4D97-AF65-F5344CB8AC3E}">
        <p14:creationId xmlns:p14="http://schemas.microsoft.com/office/powerpoint/2010/main" val="225096654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nvGraphicFramePr>
        <p:xfrm>
          <a:off x="0" y="10886"/>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27" name="Picture 26">
            <a:extLst>
              <a:ext uri="{FF2B5EF4-FFF2-40B4-BE49-F238E27FC236}">
                <a16:creationId xmlns:a16="http://schemas.microsoft.com/office/drawing/2014/main" id="{B2C75BB7-4B19-49E3-87CA-3D74E9BCC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42639"/>
            <a:ext cx="1480153" cy="1019661"/>
          </a:xfrm>
          <a:prstGeom prst="rect">
            <a:avLst/>
          </a:prstGeom>
          <a:effectLst>
            <a:glow rad="508000">
              <a:schemeClr val="bg1">
                <a:alpha val="40000"/>
              </a:schemeClr>
            </a:glow>
          </a:effectLst>
        </p:spPr>
      </p:pic>
      <p:pic>
        <p:nvPicPr>
          <p:cNvPr id="3" name="Picture 2" descr="Logo&#10;&#10;Description automatically generated">
            <a:extLst>
              <a:ext uri="{FF2B5EF4-FFF2-40B4-BE49-F238E27FC236}">
                <a16:creationId xmlns:a16="http://schemas.microsoft.com/office/drawing/2014/main" id="{7DCE1703-02B6-4D5B-A793-EB8FB328A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4039" y="142639"/>
            <a:ext cx="1133122" cy="1133122"/>
          </a:xfrm>
          <a:prstGeom prst="rect">
            <a:avLst/>
          </a:prstGeom>
          <a:effectLst>
            <a:glow rad="228600">
              <a:schemeClr val="bg1">
                <a:alpha val="40000"/>
              </a:schemeClr>
            </a:glow>
          </a:effectLst>
        </p:spPr>
      </p:pic>
    </p:spTree>
    <p:extLst>
      <p:ext uri="{BB962C8B-B14F-4D97-AF65-F5344CB8AC3E}">
        <p14:creationId xmlns:p14="http://schemas.microsoft.com/office/powerpoint/2010/main" val="102441372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2943384"/>
              </p:ext>
            </p:extLst>
          </p:nvPr>
        </p:nvGraphicFramePr>
        <p:xfrm>
          <a:off x="0" y="0"/>
          <a:ext cx="12192000" cy="6886240"/>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a:extLst>
              <a:ext uri="{FF2B5EF4-FFF2-40B4-BE49-F238E27FC236}">
                <a16:creationId xmlns:a16="http://schemas.microsoft.com/office/drawing/2014/main" id="{CEE0198D-8A41-4CB3-B2B5-8B03BFB01024}"/>
              </a:ext>
            </a:extLst>
          </p:cNvPr>
          <p:cNvPicPr>
            <a:picLocks noChangeAspect="1"/>
          </p:cNvPicPr>
          <p:nvPr/>
        </p:nvPicPr>
        <p:blipFill rotWithShape="1">
          <a:blip r:embed="rId3">
            <a:extLst>
              <a:ext uri="{28A0092B-C50C-407E-A947-70E740481C1C}">
                <a14:useLocalDpi xmlns:a14="http://schemas.microsoft.com/office/drawing/2010/main" val="0"/>
              </a:ext>
            </a:extLst>
          </a:blip>
          <a:srcRect t="31378"/>
          <a:stretch/>
        </p:blipFill>
        <p:spPr>
          <a:xfrm>
            <a:off x="3524686" y="1474569"/>
            <a:ext cx="7317179" cy="2843584"/>
          </a:xfrm>
          <a:prstGeom prst="rect">
            <a:avLst/>
          </a:prstGeom>
          <a:scene3d>
            <a:camera prst="orthographicFront"/>
            <a:lightRig rig="threePt" dir="t"/>
          </a:scene3d>
          <a:sp3d>
            <a:bevelT/>
          </a:sp3d>
        </p:spPr>
      </p:pic>
      <p:pic>
        <p:nvPicPr>
          <p:cNvPr id="1026" name="Picture 2" descr="No photo description available.">
            <a:extLst>
              <a:ext uri="{FF2B5EF4-FFF2-40B4-BE49-F238E27FC236}">
                <a16:creationId xmlns:a16="http://schemas.microsoft.com/office/drawing/2014/main" id="{6A34A004-FDC8-4887-B233-B534C3DC53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66" b="8616"/>
          <a:stretch/>
        </p:blipFill>
        <p:spPr bwMode="auto">
          <a:xfrm>
            <a:off x="3511324" y="4299044"/>
            <a:ext cx="2809901" cy="245071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7" descr="A picture containing text, person, person&#10;&#10;Description automatically generated">
            <a:extLst>
              <a:ext uri="{FF2B5EF4-FFF2-40B4-BE49-F238E27FC236}">
                <a16:creationId xmlns:a16="http://schemas.microsoft.com/office/drawing/2014/main" id="{9E802B04-D00F-4A01-9490-55AED7DA2496}"/>
              </a:ext>
            </a:extLst>
          </p:cNvPr>
          <p:cNvPicPr>
            <a:picLocks noChangeAspect="1"/>
          </p:cNvPicPr>
          <p:nvPr/>
        </p:nvPicPr>
        <p:blipFill rotWithShape="1">
          <a:blip r:embed="rId5">
            <a:extLst>
              <a:ext uri="{28A0092B-C50C-407E-A947-70E740481C1C}">
                <a14:useLocalDpi xmlns:a14="http://schemas.microsoft.com/office/drawing/2010/main" val="0"/>
              </a:ext>
            </a:extLst>
          </a:blip>
          <a:srcRect t="-1" b="19955"/>
          <a:stretch/>
        </p:blipFill>
        <p:spPr>
          <a:xfrm>
            <a:off x="6321225" y="4031150"/>
            <a:ext cx="4520640" cy="2713930"/>
          </a:xfrm>
          <a:prstGeom prst="rect">
            <a:avLst/>
          </a:prstGeom>
          <a:scene3d>
            <a:camera prst="orthographicFront"/>
            <a:lightRig rig="threePt" dir="t"/>
          </a:scene3d>
          <a:sp3d>
            <a:bevelT/>
          </a:sp3d>
        </p:spPr>
      </p:pic>
      <p:pic>
        <p:nvPicPr>
          <p:cNvPr id="1028" name="Picture 4" descr="May be an image of 1 person, standing and indoor">
            <a:extLst>
              <a:ext uri="{FF2B5EF4-FFF2-40B4-BE49-F238E27FC236}">
                <a16:creationId xmlns:a16="http://schemas.microsoft.com/office/drawing/2014/main" id="{A7DE6824-D814-403D-A1A9-47B77205C6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8149" y="1461495"/>
            <a:ext cx="2486537" cy="331333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F87B2191-33A9-482D-9FE7-588A60D1C2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299"/>
          <a:stretch/>
        </p:blipFill>
        <p:spPr bwMode="auto">
          <a:xfrm>
            <a:off x="1038149" y="4702598"/>
            <a:ext cx="3429000" cy="204716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29055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A091-22A6-406D-9986-9B029E77E175}"/>
              </a:ext>
            </a:extLst>
          </p:cNvPr>
          <p:cNvSpPr>
            <a:spLocks noGrp="1"/>
          </p:cNvSpPr>
          <p:nvPr>
            <p:ph type="title"/>
          </p:nvPr>
        </p:nvSpPr>
        <p:spPr>
          <a:xfrm>
            <a:off x="838200" y="113837"/>
            <a:ext cx="10515600" cy="1325563"/>
          </a:xfrm>
        </p:spPr>
        <p:txBody>
          <a:bodyPr>
            <a:normAutofit fontScale="90000"/>
          </a:bodyPr>
          <a:lstStyle/>
          <a:p>
            <a:pPr algn="ctr"/>
            <a:br>
              <a:rPr lang="en-US" sz="3100" dirty="0">
                <a:solidFill>
                  <a:schemeClr val="bg1"/>
                </a:solidFill>
                <a:latin typeface="Arial Black" panose="020B0A04020102020204" pitchFamily="34" charset="0"/>
              </a:rPr>
            </a:br>
            <a:br>
              <a:rPr lang="en-US" sz="3100" dirty="0">
                <a:solidFill>
                  <a:schemeClr val="bg1"/>
                </a:solidFill>
                <a:latin typeface="Arial Black" panose="020B0A04020102020204" pitchFamily="34" charset="0"/>
              </a:rPr>
            </a:br>
            <a:br>
              <a:rPr lang="en-US" sz="3100" dirty="0">
                <a:solidFill>
                  <a:schemeClr val="bg1"/>
                </a:solidFill>
                <a:latin typeface="Arial Black" panose="020B0A04020102020204" pitchFamily="34" charset="0"/>
              </a:rPr>
            </a:br>
            <a:r>
              <a:rPr lang="en-US" sz="3100" dirty="0">
                <a:solidFill>
                  <a:schemeClr val="bg1"/>
                </a:solidFill>
                <a:latin typeface="Arial Black" panose="020B0A04020102020204" pitchFamily="34" charset="0"/>
              </a:rPr>
              <a:t>Nevada INBRE</a:t>
            </a:r>
            <a:br>
              <a:rPr lang="en-US" sz="3100" dirty="0">
                <a:solidFill>
                  <a:schemeClr val="bg1"/>
                </a:solidFill>
                <a:latin typeface="Arial Black" panose="020B0A04020102020204" pitchFamily="34" charset="0"/>
              </a:rPr>
            </a:br>
            <a:r>
              <a:rPr lang="en-US" sz="3100" dirty="0">
                <a:solidFill>
                  <a:schemeClr val="bg1"/>
                </a:solidFill>
                <a:latin typeface="Arial Black" panose="020B0A04020102020204" pitchFamily="34" charset="0"/>
              </a:rPr>
              <a:t>IDeA Network of Biomedical Research Excellence</a:t>
            </a:r>
            <a:br>
              <a:rPr lang="en-US" dirty="0"/>
            </a:br>
            <a:endParaRPr lang="en-US" dirty="0"/>
          </a:p>
        </p:txBody>
      </p:sp>
      <p:pic>
        <p:nvPicPr>
          <p:cNvPr id="3" name="Picture 2">
            <a:extLst>
              <a:ext uri="{FF2B5EF4-FFF2-40B4-BE49-F238E27FC236}">
                <a16:creationId xmlns:a16="http://schemas.microsoft.com/office/drawing/2014/main" id="{73817CE7-55AA-42D0-ABEA-C9231925C6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66" y="2475235"/>
            <a:ext cx="6607247" cy="371657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 name="Picture 4">
            <a:extLst>
              <a:ext uri="{FF2B5EF4-FFF2-40B4-BE49-F238E27FC236}">
                <a16:creationId xmlns:a16="http://schemas.microsoft.com/office/drawing/2014/main" id="{77410EEC-EC5A-46E2-AB3E-7E2BE21BE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8332" y="1840190"/>
            <a:ext cx="5016002" cy="3762002"/>
          </a:xfrm>
          <a:prstGeom prst="rect">
            <a:avLst/>
          </a:prstGeom>
          <a:scene3d>
            <a:camera prst="orthographicFront"/>
            <a:lightRig rig="threePt" dir="t"/>
          </a:scene3d>
          <a:sp3d>
            <a:bevelT/>
          </a:sp3d>
        </p:spPr>
      </p:pic>
      <p:pic>
        <p:nvPicPr>
          <p:cNvPr id="6" name="Picture 5">
            <a:extLst>
              <a:ext uri="{FF2B5EF4-FFF2-40B4-BE49-F238E27FC236}">
                <a16:creationId xmlns:a16="http://schemas.microsoft.com/office/drawing/2014/main" id="{5FD931E5-0BA7-43D2-9F9E-99EC9BC61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5" y="49271"/>
            <a:ext cx="1480153" cy="1019661"/>
          </a:xfrm>
          <a:prstGeom prst="rect">
            <a:avLst/>
          </a:prstGeom>
          <a:effectLst>
            <a:glow rad="508000">
              <a:schemeClr val="bg1">
                <a:alpha val="40000"/>
              </a:schemeClr>
            </a:glow>
          </a:effectLst>
        </p:spPr>
      </p:pic>
      <p:pic>
        <p:nvPicPr>
          <p:cNvPr id="7" name="Picture 6" descr="Logo&#10;&#10;Description automatically generated">
            <a:extLst>
              <a:ext uri="{FF2B5EF4-FFF2-40B4-BE49-F238E27FC236}">
                <a16:creationId xmlns:a16="http://schemas.microsoft.com/office/drawing/2014/main" id="{3DFD006D-AB76-4FE6-AEC2-A932B8B9A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4039" y="142639"/>
            <a:ext cx="1133122" cy="1133122"/>
          </a:xfrm>
          <a:prstGeom prst="rect">
            <a:avLst/>
          </a:prstGeom>
          <a:effectLst>
            <a:glow rad="228600">
              <a:schemeClr val="bg1">
                <a:alpha val="40000"/>
              </a:schemeClr>
            </a:glow>
          </a:effectLst>
        </p:spPr>
      </p:pic>
    </p:spTree>
    <p:extLst>
      <p:ext uri="{BB962C8B-B14F-4D97-AF65-F5344CB8AC3E}">
        <p14:creationId xmlns:p14="http://schemas.microsoft.com/office/powerpoint/2010/main" val="28181495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A091-22A6-406D-9986-9B029E77E175}"/>
              </a:ext>
            </a:extLst>
          </p:cNvPr>
          <p:cNvSpPr>
            <a:spLocks noGrp="1"/>
          </p:cNvSpPr>
          <p:nvPr>
            <p:ph type="title"/>
          </p:nvPr>
        </p:nvSpPr>
        <p:spPr>
          <a:xfrm>
            <a:off x="838200" y="113837"/>
            <a:ext cx="10515600" cy="1325563"/>
          </a:xfrm>
        </p:spPr>
        <p:txBody>
          <a:bodyPr>
            <a:normAutofit fontScale="90000"/>
          </a:bodyPr>
          <a:lstStyle/>
          <a:p>
            <a:pPr algn="ctr"/>
            <a:br>
              <a:rPr lang="en-US" sz="3100" dirty="0">
                <a:solidFill>
                  <a:schemeClr val="bg1"/>
                </a:solidFill>
                <a:latin typeface="Arial Black" panose="020B0A04020102020204" pitchFamily="34" charset="0"/>
              </a:rPr>
            </a:br>
            <a:br>
              <a:rPr lang="en-US" sz="3100" dirty="0">
                <a:solidFill>
                  <a:schemeClr val="bg1"/>
                </a:solidFill>
                <a:latin typeface="Arial Black" panose="020B0A04020102020204" pitchFamily="34" charset="0"/>
              </a:rPr>
            </a:br>
            <a:br>
              <a:rPr lang="en-US" sz="3100" dirty="0">
                <a:solidFill>
                  <a:schemeClr val="bg1"/>
                </a:solidFill>
                <a:latin typeface="Arial Black" panose="020B0A04020102020204" pitchFamily="34" charset="0"/>
              </a:rPr>
            </a:br>
            <a:r>
              <a:rPr lang="en-US" sz="3100" dirty="0">
                <a:solidFill>
                  <a:schemeClr val="bg1"/>
                </a:solidFill>
                <a:latin typeface="Arial Black" panose="020B0A04020102020204" pitchFamily="34" charset="0"/>
              </a:rPr>
              <a:t>Nevada INBRE</a:t>
            </a:r>
            <a:br>
              <a:rPr lang="en-US" sz="3100" dirty="0">
                <a:solidFill>
                  <a:schemeClr val="bg1"/>
                </a:solidFill>
                <a:latin typeface="Arial Black" panose="020B0A04020102020204" pitchFamily="34" charset="0"/>
              </a:rPr>
            </a:br>
            <a:r>
              <a:rPr lang="en-US" sz="3100" dirty="0">
                <a:solidFill>
                  <a:schemeClr val="bg1"/>
                </a:solidFill>
                <a:latin typeface="Arial Black" panose="020B0A04020102020204" pitchFamily="34" charset="0"/>
              </a:rPr>
              <a:t>IDeA Network of Biomedical Research Excellence</a:t>
            </a:r>
            <a:br>
              <a:rPr lang="en-US" dirty="0"/>
            </a:br>
            <a:endParaRPr lang="en-US" dirty="0"/>
          </a:p>
        </p:txBody>
      </p:sp>
      <p:sp>
        <p:nvSpPr>
          <p:cNvPr id="4" name="TextBox 3">
            <a:extLst>
              <a:ext uri="{FF2B5EF4-FFF2-40B4-BE49-F238E27FC236}">
                <a16:creationId xmlns:a16="http://schemas.microsoft.com/office/drawing/2014/main" id="{3294442F-01BE-4A42-9D85-0E4A63000B3E}"/>
              </a:ext>
            </a:extLst>
          </p:cNvPr>
          <p:cNvSpPr txBox="1"/>
          <p:nvPr/>
        </p:nvSpPr>
        <p:spPr>
          <a:xfrm>
            <a:off x="384412" y="1582340"/>
            <a:ext cx="11423176"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t> Ten-year partnership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t>   GBC student and GBC faculty research projects at UNR, UNLV, NSC,     </a:t>
            </a:r>
            <a:b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br>
            <a: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t>    and GBC Elko/Pahrump campuses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t>   Pre-medical training and advising for GBC students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t>   </a:t>
            </a:r>
            <a:r>
              <a:rPr lang="en-US" sz="2200" dirty="0">
                <a:solidFill>
                  <a:srgbClr val="222222"/>
                </a:solidFill>
                <a:latin typeface="Arial Black" panose="020B0A04020102020204" pitchFamily="34" charset="0"/>
              </a:rPr>
              <a:t>Extensive</a:t>
            </a:r>
            <a: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t> lab prep room renovation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t>   Career advising and support of GBC students enrolled in the sciences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t>   Three GBC students have entered and completed pharmacy school</a:t>
            </a:r>
          </a:p>
          <a:p>
            <a:pPr lvl="1">
              <a:defRPr/>
            </a:pPr>
            <a: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t>(out of state)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22222"/>
                </a:solidFill>
                <a:effectLst/>
                <a:uLnTx/>
                <a:uFillTx/>
                <a:latin typeface="Arial Black" panose="020B0A04020102020204" pitchFamily="34" charset="0"/>
                <a:ea typeface="+mn-ea"/>
                <a:cs typeface="+mn-cs"/>
              </a:rPr>
              <a:t>   Funding provided a nuclear magnetic resonance spectrometer for         	organic chemistry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2A57EDF8-1740-4467-A224-993AF85ED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8858" y="4701403"/>
            <a:ext cx="3640676" cy="2047833"/>
          </a:xfrm>
          <a:prstGeom prst="rect">
            <a:avLst/>
          </a:prstGeom>
          <a:scene3d>
            <a:camera prst="orthographicFront"/>
            <a:lightRig rig="threePt" dir="t"/>
          </a:scene3d>
          <a:sp3d>
            <a:bevelT/>
          </a:sp3d>
        </p:spPr>
      </p:pic>
      <p:pic>
        <p:nvPicPr>
          <p:cNvPr id="6" name="Picture 5">
            <a:extLst>
              <a:ext uri="{FF2B5EF4-FFF2-40B4-BE49-F238E27FC236}">
                <a16:creationId xmlns:a16="http://schemas.microsoft.com/office/drawing/2014/main" id="{3E257A68-AA69-46AD-B672-5735AB263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86" y="113837"/>
            <a:ext cx="1480153" cy="1019661"/>
          </a:xfrm>
          <a:prstGeom prst="rect">
            <a:avLst/>
          </a:prstGeom>
          <a:effectLst>
            <a:glow rad="508000">
              <a:schemeClr val="bg1">
                <a:alpha val="40000"/>
              </a:schemeClr>
            </a:glow>
          </a:effectLst>
        </p:spPr>
      </p:pic>
      <p:pic>
        <p:nvPicPr>
          <p:cNvPr id="7" name="Picture 6" descr="Logo&#10;&#10;Description automatically generated">
            <a:extLst>
              <a:ext uri="{FF2B5EF4-FFF2-40B4-BE49-F238E27FC236}">
                <a16:creationId xmlns:a16="http://schemas.microsoft.com/office/drawing/2014/main" id="{9AAEC314-A6D1-4459-9C0C-C4BA9739A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4039" y="142639"/>
            <a:ext cx="1133122" cy="1133122"/>
          </a:xfrm>
          <a:prstGeom prst="rect">
            <a:avLst/>
          </a:prstGeom>
          <a:effectLst>
            <a:glow rad="228600">
              <a:schemeClr val="bg1">
                <a:alpha val="40000"/>
              </a:schemeClr>
            </a:glow>
          </a:effectLst>
        </p:spPr>
      </p:pic>
    </p:spTree>
    <p:extLst>
      <p:ext uri="{BB962C8B-B14F-4D97-AF65-F5344CB8AC3E}">
        <p14:creationId xmlns:p14="http://schemas.microsoft.com/office/powerpoint/2010/main" val="8544188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2119609032"/>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27" name="Picture 26">
            <a:extLst>
              <a:ext uri="{FF2B5EF4-FFF2-40B4-BE49-F238E27FC236}">
                <a16:creationId xmlns:a16="http://schemas.microsoft.com/office/drawing/2014/main" id="{B2C75BB7-4B19-49E3-87CA-3D74E9BCC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54" y="63182"/>
            <a:ext cx="1480153" cy="1019661"/>
          </a:xfrm>
          <a:prstGeom prst="rect">
            <a:avLst/>
          </a:prstGeom>
          <a:effectLst>
            <a:glow rad="508000">
              <a:schemeClr val="bg1">
                <a:alpha val="40000"/>
              </a:schemeClr>
            </a:glow>
          </a:effectLst>
        </p:spPr>
      </p:pic>
      <p:pic>
        <p:nvPicPr>
          <p:cNvPr id="3" name="Picture 2" descr="Logo&#10;&#10;Description automatically generated">
            <a:extLst>
              <a:ext uri="{FF2B5EF4-FFF2-40B4-BE49-F238E27FC236}">
                <a16:creationId xmlns:a16="http://schemas.microsoft.com/office/drawing/2014/main" id="{7DCE1703-02B6-4D5B-A793-EB8FB328A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7083" y="186181"/>
            <a:ext cx="1133122" cy="1133122"/>
          </a:xfrm>
          <a:prstGeom prst="rect">
            <a:avLst/>
          </a:prstGeom>
          <a:effectLst>
            <a:glow rad="228600">
              <a:schemeClr val="bg1">
                <a:alpha val="40000"/>
              </a:schemeClr>
            </a:glow>
          </a:effectLst>
        </p:spPr>
      </p:pic>
    </p:spTree>
    <p:extLst>
      <p:ext uri="{BB962C8B-B14F-4D97-AF65-F5344CB8AC3E}">
        <p14:creationId xmlns:p14="http://schemas.microsoft.com/office/powerpoint/2010/main" val="42490838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1446208118"/>
              </p:ext>
            </p:extLst>
          </p:nvPr>
        </p:nvGraphicFramePr>
        <p:xfrm>
          <a:off x="0" y="-63182"/>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27" name="Picture 26">
            <a:extLst>
              <a:ext uri="{FF2B5EF4-FFF2-40B4-BE49-F238E27FC236}">
                <a16:creationId xmlns:a16="http://schemas.microsoft.com/office/drawing/2014/main" id="{B2C75BB7-4B19-49E3-87CA-3D74E9BCC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54" y="63182"/>
            <a:ext cx="1544053" cy="1063681"/>
          </a:xfrm>
          <a:prstGeom prst="rect">
            <a:avLst/>
          </a:prstGeom>
          <a:effectLst>
            <a:glow rad="927100">
              <a:schemeClr val="bg1">
                <a:alpha val="40000"/>
              </a:schemeClr>
            </a:glow>
          </a:effectLst>
        </p:spPr>
      </p:pic>
      <p:pic>
        <p:nvPicPr>
          <p:cNvPr id="4" name="Picture 3" descr="Logo&#10;&#10;Description automatically generated">
            <a:extLst>
              <a:ext uri="{FF2B5EF4-FFF2-40B4-BE49-F238E27FC236}">
                <a16:creationId xmlns:a16="http://schemas.microsoft.com/office/drawing/2014/main" id="{30763E3C-A055-4B5C-812E-2FF1B685D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4224" y="19162"/>
            <a:ext cx="1133122" cy="1133122"/>
          </a:xfrm>
          <a:prstGeom prst="rect">
            <a:avLst/>
          </a:prstGeom>
          <a:effectLst>
            <a:glow rad="228600">
              <a:schemeClr val="bg1">
                <a:alpha val="40000"/>
              </a:schemeClr>
            </a:glow>
          </a:effectLst>
        </p:spPr>
      </p:pic>
      <p:sp>
        <p:nvSpPr>
          <p:cNvPr id="2" name="AutoShape 2">
            <a:extLst>
              <a:ext uri="{FF2B5EF4-FFF2-40B4-BE49-F238E27FC236}">
                <a16:creationId xmlns:a16="http://schemas.microsoft.com/office/drawing/2014/main" id="{FE07F599-EF62-4CDD-9E01-DA0FEEF006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utoShape 4">
            <a:extLst>
              <a:ext uri="{FF2B5EF4-FFF2-40B4-BE49-F238E27FC236}">
                <a16:creationId xmlns:a16="http://schemas.microsoft.com/office/drawing/2014/main" id="{38B8819C-2039-4206-9DA9-6FCBE323E78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AutoShape 6">
            <a:extLst>
              <a:ext uri="{FF2B5EF4-FFF2-40B4-BE49-F238E27FC236}">
                <a16:creationId xmlns:a16="http://schemas.microsoft.com/office/drawing/2014/main" id="{7909CDD3-5597-4309-976E-24257E0AC84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93919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nvGraphicFramePr>
        <p:xfrm>
          <a:off x="0" y="-19162"/>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27" name="Picture 26">
            <a:extLst>
              <a:ext uri="{FF2B5EF4-FFF2-40B4-BE49-F238E27FC236}">
                <a16:creationId xmlns:a16="http://schemas.microsoft.com/office/drawing/2014/main" id="{B2C75BB7-4B19-49E3-87CA-3D74E9BCC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5" y="63182"/>
            <a:ext cx="1544053" cy="1063681"/>
          </a:xfrm>
          <a:prstGeom prst="rect">
            <a:avLst/>
          </a:prstGeom>
          <a:effectLst>
            <a:glow rad="927100">
              <a:schemeClr val="bg1">
                <a:alpha val="40000"/>
              </a:schemeClr>
            </a:glow>
          </a:effectLst>
        </p:spPr>
      </p:pic>
      <p:pic>
        <p:nvPicPr>
          <p:cNvPr id="4" name="Picture 3" descr="Logo&#10;&#10;Description automatically generated">
            <a:extLst>
              <a:ext uri="{FF2B5EF4-FFF2-40B4-BE49-F238E27FC236}">
                <a16:creationId xmlns:a16="http://schemas.microsoft.com/office/drawing/2014/main" id="{30763E3C-A055-4B5C-812E-2FF1B685D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939" y="63182"/>
            <a:ext cx="1133122" cy="1133122"/>
          </a:xfrm>
          <a:prstGeom prst="rect">
            <a:avLst/>
          </a:prstGeom>
          <a:effectLst>
            <a:glow rad="228600">
              <a:schemeClr val="bg1">
                <a:alpha val="40000"/>
              </a:schemeClr>
            </a:glow>
          </a:effectLst>
        </p:spPr>
      </p:pic>
      <p:pic>
        <p:nvPicPr>
          <p:cNvPr id="2050" name="Picture 2" descr="No photo description available.">
            <a:extLst>
              <a:ext uri="{FF2B5EF4-FFF2-40B4-BE49-F238E27FC236}">
                <a16:creationId xmlns:a16="http://schemas.microsoft.com/office/drawing/2014/main" id="{63ED469B-1CF1-454D-8777-1A3C9B539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7359" y="3718720"/>
            <a:ext cx="3873690" cy="2905268"/>
          </a:xfrm>
          <a:prstGeom prst="rect">
            <a:avLst/>
          </a:prstGeom>
          <a:noFill/>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2052" name="Picture 4" descr="May be an image of 13 people">
            <a:extLst>
              <a:ext uri="{FF2B5EF4-FFF2-40B4-BE49-F238E27FC236}">
                <a16:creationId xmlns:a16="http://schemas.microsoft.com/office/drawing/2014/main" id="{3846FCDC-D792-4691-B3DF-EAF862A885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0257" y="3718720"/>
            <a:ext cx="3873690" cy="2905268"/>
          </a:xfrm>
          <a:prstGeom prst="rect">
            <a:avLst/>
          </a:prstGeom>
          <a:noFill/>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9031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7165868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DC4E78CC-AA58-4FE4-B484-90B7DE854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212" y="5847687"/>
            <a:ext cx="1315453" cy="906201"/>
          </a:xfrm>
          <a:prstGeom prst="rect">
            <a:avLst/>
          </a:prstGeom>
          <a:effectLst>
            <a:glow rad="393700">
              <a:schemeClr val="bg1">
                <a:alpha val="40000"/>
              </a:schemeClr>
            </a:glow>
          </a:effectLst>
        </p:spPr>
      </p:pic>
      <p:pic>
        <p:nvPicPr>
          <p:cNvPr id="3" name="Picture 2" descr="Logo&#10;&#10;Description automatically generated">
            <a:extLst>
              <a:ext uri="{FF2B5EF4-FFF2-40B4-BE49-F238E27FC236}">
                <a16:creationId xmlns:a16="http://schemas.microsoft.com/office/drawing/2014/main" id="{DB0DFEA4-3BC8-43F3-924E-F635E6D77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300" y="263165"/>
            <a:ext cx="8649850" cy="6143078"/>
          </a:xfrm>
          <a:prstGeom prst="rect">
            <a:avLst/>
          </a:prstGeom>
        </p:spPr>
      </p:pic>
    </p:spTree>
    <p:extLst>
      <p:ext uri="{BB962C8B-B14F-4D97-AF65-F5344CB8AC3E}">
        <p14:creationId xmlns:p14="http://schemas.microsoft.com/office/powerpoint/2010/main" val="103320590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A0150A-FB28-4B39-9243-66B8B0C95A5D}"/>
              </a:ext>
            </a:extLst>
          </p:cNvPr>
          <p:cNvGraphicFramePr/>
          <p:nvPr>
            <p:extLst>
              <p:ext uri="{D42A27DB-BD31-4B8C-83A1-F6EECF244321}">
                <p14:modId xmlns:p14="http://schemas.microsoft.com/office/powerpoint/2010/main" val="3421826096"/>
              </p:ext>
            </p:extLst>
          </p:nvPr>
        </p:nvGraphicFramePr>
        <p:xfrm>
          <a:off x="0" y="9525"/>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27" name="Picture 26">
            <a:extLst>
              <a:ext uri="{FF2B5EF4-FFF2-40B4-BE49-F238E27FC236}">
                <a16:creationId xmlns:a16="http://schemas.microsoft.com/office/drawing/2014/main" id="{B2C75BB7-4B19-49E3-87CA-3D74E9BCC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947" y="5775157"/>
            <a:ext cx="1315453" cy="906201"/>
          </a:xfrm>
          <a:prstGeom prst="rect">
            <a:avLst/>
          </a:prstGeom>
          <a:effectLst>
            <a:glow rad="698500">
              <a:schemeClr val="bg1">
                <a:alpha val="40000"/>
              </a:schemeClr>
            </a:glow>
          </a:effectLst>
        </p:spPr>
      </p:pic>
    </p:spTree>
    <p:extLst>
      <p:ext uri="{BB962C8B-B14F-4D97-AF65-F5344CB8AC3E}">
        <p14:creationId xmlns:p14="http://schemas.microsoft.com/office/powerpoint/2010/main" val="242744399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259C8C-A56F-4097-958A-B6DDB04C4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947" y="5775157"/>
            <a:ext cx="1315453" cy="906201"/>
          </a:xfrm>
          <a:prstGeom prst="rect">
            <a:avLst/>
          </a:prstGeom>
          <a:effectLst>
            <a:glow rad="927100">
              <a:schemeClr val="bg1">
                <a:alpha val="40000"/>
              </a:schemeClr>
            </a:glow>
          </a:effectLst>
        </p:spPr>
      </p:pic>
      <p:pic>
        <p:nvPicPr>
          <p:cNvPr id="4" name="Picture 3" descr="Map&#10;&#10;Description automatically generated">
            <a:extLst>
              <a:ext uri="{FF2B5EF4-FFF2-40B4-BE49-F238E27FC236}">
                <a16:creationId xmlns:a16="http://schemas.microsoft.com/office/drawing/2014/main" id="{8F27C70F-C458-48E0-9D35-318CC2469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92" y="22305"/>
            <a:ext cx="4899546" cy="6835695"/>
          </a:xfrm>
          <a:prstGeom prst="rect">
            <a:avLst/>
          </a:prstGeom>
          <a:scene3d>
            <a:camera prst="orthographicFront"/>
            <a:lightRig rig="threePt" dir="t"/>
          </a:scene3d>
          <a:sp3d>
            <a:bevelB/>
          </a:sp3d>
        </p:spPr>
      </p:pic>
      <p:sp>
        <p:nvSpPr>
          <p:cNvPr id="6" name="TextBox 5">
            <a:extLst>
              <a:ext uri="{FF2B5EF4-FFF2-40B4-BE49-F238E27FC236}">
                <a16:creationId xmlns:a16="http://schemas.microsoft.com/office/drawing/2014/main" id="{5D3BA07D-D955-4EFA-8AEB-5C8FC7284C87}"/>
              </a:ext>
            </a:extLst>
          </p:cNvPr>
          <p:cNvSpPr txBox="1"/>
          <p:nvPr/>
        </p:nvSpPr>
        <p:spPr>
          <a:xfrm>
            <a:off x="6011839" y="176642"/>
            <a:ext cx="5525069"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Over 86,000 square miles </a:t>
            </a:r>
          </a:p>
          <a:p>
            <a:pPr marL="285750" indent="-285750">
              <a:buFont typeface="Arial" panose="020B0604020202020204" pitchFamily="34" charset="0"/>
              <a:buChar char="•"/>
            </a:pPr>
            <a:r>
              <a:rPr lang="en-US" sz="3200" dirty="0"/>
              <a:t>2 Time Zones</a:t>
            </a:r>
          </a:p>
          <a:p>
            <a:pPr marL="285750" indent="-285750">
              <a:buFont typeface="Arial" panose="020B0604020202020204" pitchFamily="34" charset="0"/>
              <a:buChar char="•"/>
            </a:pPr>
            <a:r>
              <a:rPr lang="en-US" sz="3200" dirty="0"/>
              <a:t>1 Campus, 4 Centers</a:t>
            </a:r>
          </a:p>
          <a:p>
            <a:pPr marL="285750" indent="-285750">
              <a:buFont typeface="Arial" panose="020B0604020202020204" pitchFamily="34" charset="0"/>
              <a:buChar char="•"/>
            </a:pPr>
            <a:r>
              <a:rPr lang="en-US" sz="3200" dirty="0"/>
              <a:t>Multiple Satellite Locations</a:t>
            </a:r>
          </a:p>
        </p:txBody>
      </p:sp>
      <p:pic>
        <p:nvPicPr>
          <p:cNvPr id="13" name="Picture 12" descr="A picture containing tree, outdoor, plant&#10;&#10;Description automatically generated">
            <a:extLst>
              <a:ext uri="{FF2B5EF4-FFF2-40B4-BE49-F238E27FC236}">
                <a16:creationId xmlns:a16="http://schemas.microsoft.com/office/drawing/2014/main" id="{37614034-FEB5-4C75-86F2-4C89BA65D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269956"/>
            <a:ext cx="4636108" cy="3473990"/>
          </a:xfrm>
          <a:prstGeom prst="rect">
            <a:avLst/>
          </a:prstGeom>
          <a:scene3d>
            <a:camera prst="orthographicFront"/>
            <a:lightRig rig="threePt" dir="t"/>
          </a:scene3d>
          <a:sp3d>
            <a:bevelT/>
          </a:sp3d>
        </p:spPr>
      </p:pic>
    </p:spTree>
    <p:extLst>
      <p:ext uri="{BB962C8B-B14F-4D97-AF65-F5344CB8AC3E}">
        <p14:creationId xmlns:p14="http://schemas.microsoft.com/office/powerpoint/2010/main" val="55763081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D7A4BC8F-4147-498C-950E-041F10764FEE}"/>
              </a:ext>
            </a:extLst>
          </p:cNvPr>
          <p:cNvGraphicFramePr>
            <a:graphicFrameLocks/>
          </p:cNvGraphicFramePr>
          <p:nvPr>
            <p:extLst>
              <p:ext uri="{D42A27DB-BD31-4B8C-83A1-F6EECF244321}">
                <p14:modId xmlns:p14="http://schemas.microsoft.com/office/powerpoint/2010/main" val="641929587"/>
              </p:ext>
            </p:extLst>
          </p:nvPr>
        </p:nvGraphicFramePr>
        <p:xfrm>
          <a:off x="428624" y="209550"/>
          <a:ext cx="11334751" cy="64389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A3FC842D-B017-40CD-9FC8-027401932C3E}"/>
              </a:ext>
            </a:extLst>
          </p:cNvPr>
          <p:cNvSpPr txBox="1"/>
          <p:nvPr/>
        </p:nvSpPr>
        <p:spPr>
          <a:xfrm rot="16200000">
            <a:off x="-601565" y="2871109"/>
            <a:ext cx="1752600" cy="307777"/>
          </a:xfrm>
          <a:prstGeom prst="rect">
            <a:avLst/>
          </a:prstGeom>
          <a:noFill/>
        </p:spPr>
        <p:txBody>
          <a:bodyPr wrap="square" rtlCol="0">
            <a:spAutoFit/>
          </a:bodyPr>
          <a:lstStyle/>
          <a:p>
            <a:r>
              <a:rPr lang="en-US" sz="1400" b="1" dirty="0"/>
              <a:t>Headcount</a:t>
            </a:r>
          </a:p>
        </p:txBody>
      </p:sp>
    </p:spTree>
    <p:extLst>
      <p:ext uri="{BB962C8B-B14F-4D97-AF65-F5344CB8AC3E}">
        <p14:creationId xmlns:p14="http://schemas.microsoft.com/office/powerpoint/2010/main" val="177107039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AD9F3FF-6158-4579-9EDC-8BF8CB3ECBF5}"/>
              </a:ext>
            </a:extLst>
          </p:cNvPr>
          <p:cNvGraphicFramePr>
            <a:graphicFrameLocks/>
          </p:cNvGraphicFramePr>
          <p:nvPr>
            <p:extLst>
              <p:ext uri="{D42A27DB-BD31-4B8C-83A1-F6EECF244321}">
                <p14:modId xmlns:p14="http://schemas.microsoft.com/office/powerpoint/2010/main" val="2496248049"/>
              </p:ext>
            </p:extLst>
          </p:nvPr>
        </p:nvGraphicFramePr>
        <p:xfrm>
          <a:off x="290512" y="114300"/>
          <a:ext cx="11610975" cy="65532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519FE9F8-F2ED-454C-B2F7-C40B27894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947" y="5775157"/>
            <a:ext cx="1544053" cy="1063681"/>
          </a:xfrm>
          <a:prstGeom prst="rect">
            <a:avLst/>
          </a:prstGeom>
          <a:effectLst>
            <a:glow rad="927100">
              <a:schemeClr val="bg1">
                <a:alpha val="40000"/>
              </a:schemeClr>
            </a:glow>
          </a:effectLst>
        </p:spPr>
      </p:pic>
      <p:sp>
        <p:nvSpPr>
          <p:cNvPr id="2" name="TextBox 1">
            <a:extLst>
              <a:ext uri="{FF2B5EF4-FFF2-40B4-BE49-F238E27FC236}">
                <a16:creationId xmlns:a16="http://schemas.microsoft.com/office/drawing/2014/main" id="{B121D606-BDAE-494B-93C0-BE51CD247470}"/>
              </a:ext>
            </a:extLst>
          </p:cNvPr>
          <p:cNvSpPr txBox="1"/>
          <p:nvPr/>
        </p:nvSpPr>
        <p:spPr>
          <a:xfrm>
            <a:off x="3597730" y="6166757"/>
            <a:ext cx="1257300" cy="276999"/>
          </a:xfrm>
          <a:prstGeom prst="rect">
            <a:avLst/>
          </a:prstGeom>
          <a:noFill/>
        </p:spPr>
        <p:txBody>
          <a:bodyPr wrap="square" rtlCol="0">
            <a:spAutoFit/>
          </a:bodyPr>
          <a:lstStyle/>
          <a:p>
            <a:r>
              <a:rPr lang="en-US" sz="1200" dirty="0"/>
              <a:t>Full-Time</a:t>
            </a:r>
          </a:p>
        </p:txBody>
      </p:sp>
      <p:sp>
        <p:nvSpPr>
          <p:cNvPr id="3" name="TextBox 2">
            <a:extLst>
              <a:ext uri="{FF2B5EF4-FFF2-40B4-BE49-F238E27FC236}">
                <a16:creationId xmlns:a16="http://schemas.microsoft.com/office/drawing/2014/main" id="{AA269D6A-EA6E-4F90-B2D1-EB474E255867}"/>
              </a:ext>
            </a:extLst>
          </p:cNvPr>
          <p:cNvSpPr txBox="1"/>
          <p:nvPr/>
        </p:nvSpPr>
        <p:spPr>
          <a:xfrm>
            <a:off x="290512" y="6074423"/>
            <a:ext cx="2654490" cy="461665"/>
          </a:xfrm>
          <a:prstGeom prst="rect">
            <a:avLst/>
          </a:prstGeom>
          <a:noFill/>
        </p:spPr>
        <p:txBody>
          <a:bodyPr wrap="square" rtlCol="0">
            <a:spAutoFit/>
          </a:bodyPr>
          <a:lstStyle/>
          <a:p>
            <a:pPr algn="ctr"/>
            <a:r>
              <a:rPr lang="en-US" sz="1200" dirty="0"/>
              <a:t>Fall 2020</a:t>
            </a:r>
          </a:p>
          <a:p>
            <a:pPr algn="ctr"/>
            <a:r>
              <a:rPr lang="en-US" sz="1200" dirty="0"/>
              <a:t>Average GBC Student age 25.2</a:t>
            </a:r>
          </a:p>
        </p:txBody>
      </p:sp>
    </p:spTree>
    <p:extLst>
      <p:ext uri="{BB962C8B-B14F-4D97-AF65-F5344CB8AC3E}">
        <p14:creationId xmlns:p14="http://schemas.microsoft.com/office/powerpoint/2010/main" val="306034335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A1BDF24-2D09-4A6D-A2B3-1F8CAE7FB9A8}"/>
              </a:ext>
            </a:extLst>
          </p:cNvPr>
          <p:cNvGraphicFramePr>
            <a:graphicFrameLocks/>
          </p:cNvGraphicFramePr>
          <p:nvPr>
            <p:extLst>
              <p:ext uri="{D42A27DB-BD31-4B8C-83A1-F6EECF244321}">
                <p14:modId xmlns:p14="http://schemas.microsoft.com/office/powerpoint/2010/main" val="2897694201"/>
              </p:ext>
            </p:extLst>
          </p:nvPr>
        </p:nvGraphicFramePr>
        <p:xfrm>
          <a:off x="6096000" y="477672"/>
          <a:ext cx="6096001" cy="5459105"/>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C86F85BE-249B-4541-81BA-33076E362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947" y="5775157"/>
            <a:ext cx="1544053" cy="1063681"/>
          </a:xfrm>
          <a:prstGeom prst="rect">
            <a:avLst/>
          </a:prstGeom>
          <a:effectLst>
            <a:glow rad="927100">
              <a:schemeClr val="bg1">
                <a:alpha val="40000"/>
              </a:schemeClr>
            </a:glow>
          </a:effectLst>
        </p:spPr>
      </p:pic>
      <p:graphicFrame>
        <p:nvGraphicFramePr>
          <p:cNvPr id="4" name="Chart 3">
            <a:extLst>
              <a:ext uri="{FF2B5EF4-FFF2-40B4-BE49-F238E27FC236}">
                <a16:creationId xmlns:a16="http://schemas.microsoft.com/office/drawing/2014/main" id="{F5D9CDB3-95E2-4415-8F0D-ECD400ACC7FC}"/>
              </a:ext>
            </a:extLst>
          </p:cNvPr>
          <p:cNvGraphicFramePr>
            <a:graphicFrameLocks/>
          </p:cNvGraphicFramePr>
          <p:nvPr>
            <p:extLst>
              <p:ext uri="{D42A27DB-BD31-4B8C-83A1-F6EECF244321}">
                <p14:modId xmlns:p14="http://schemas.microsoft.com/office/powerpoint/2010/main" val="3542758797"/>
              </p:ext>
            </p:extLst>
          </p:nvPr>
        </p:nvGraphicFramePr>
        <p:xfrm>
          <a:off x="98878" y="408100"/>
          <a:ext cx="6768647" cy="62594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C9F0ECB-0358-4EAE-AFEC-6B04C3ADAF07}"/>
              </a:ext>
            </a:extLst>
          </p:cNvPr>
          <p:cNvSpPr txBox="1"/>
          <p:nvPr/>
        </p:nvSpPr>
        <p:spPr>
          <a:xfrm>
            <a:off x="2429301" y="277452"/>
            <a:ext cx="8331958" cy="830997"/>
          </a:xfrm>
          <a:prstGeom prst="rect">
            <a:avLst/>
          </a:prstGeom>
          <a:noFill/>
        </p:spPr>
        <p:txBody>
          <a:bodyPr wrap="square" rtlCol="0">
            <a:spAutoFit/>
          </a:bodyPr>
          <a:lstStyle/>
          <a:p>
            <a:r>
              <a:rPr lang="en-US" sz="2400" b="1" dirty="0">
                <a:solidFill>
                  <a:schemeClr val="bg1"/>
                </a:solidFill>
                <a:latin typeface="Arial Black" panose="020B0A04020102020204" pitchFamily="34" charset="0"/>
              </a:rPr>
              <a:t>GBC Fall Headcount Trends</a:t>
            </a:r>
            <a:r>
              <a:rPr lang="en-US" sz="2400" b="1" baseline="0" dirty="0">
                <a:solidFill>
                  <a:schemeClr val="bg1"/>
                </a:solidFill>
                <a:latin typeface="Arial Black" panose="020B0A04020102020204" pitchFamily="34" charset="0"/>
              </a:rPr>
              <a:t> </a:t>
            </a:r>
            <a:r>
              <a:rPr lang="en-US" sz="2400" b="1" dirty="0">
                <a:solidFill>
                  <a:schemeClr val="bg1"/>
                </a:solidFill>
                <a:latin typeface="Arial Black" panose="020B0A04020102020204" pitchFamily="34" charset="0"/>
              </a:rPr>
              <a:t>by Race/Ethnicity</a:t>
            </a:r>
          </a:p>
          <a:p>
            <a:endParaRPr lang="en-US" sz="2400" dirty="0"/>
          </a:p>
        </p:txBody>
      </p:sp>
    </p:spTree>
    <p:extLst>
      <p:ext uri="{BB962C8B-B14F-4D97-AF65-F5344CB8AC3E}">
        <p14:creationId xmlns:p14="http://schemas.microsoft.com/office/powerpoint/2010/main" val="393184759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FA2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B71E-176A-4ABF-91AF-7C1C43D18AB8}"/>
              </a:ext>
            </a:extLst>
          </p:cNvPr>
          <p:cNvSpPr>
            <a:spLocks noGrp="1"/>
          </p:cNvSpPr>
          <p:nvPr>
            <p:ph type="title"/>
          </p:nvPr>
        </p:nvSpPr>
        <p:spPr>
          <a:xfrm>
            <a:off x="108857" y="0"/>
            <a:ext cx="10515600" cy="985157"/>
          </a:xfrm>
        </p:spPr>
        <p:txBody>
          <a:bodyPr>
            <a:normAutofit/>
          </a:bodyPr>
          <a:lstStyle/>
          <a:p>
            <a:pPr marL="0" indent="0">
              <a:lnSpc>
                <a:spcPct val="100000"/>
              </a:lnSpc>
              <a:spcBef>
                <a:spcPts val="0"/>
              </a:spcBef>
              <a:buNone/>
            </a:pPr>
            <a:endParaRPr lang="en-US" sz="4400" dirty="0">
              <a:solidFill>
                <a:schemeClr val="bg1"/>
              </a:solidFill>
              <a:latin typeface="Arial Black" panose="020B0A04020102020204" pitchFamily="34" charset="0"/>
            </a:endParaRPr>
          </a:p>
        </p:txBody>
      </p:sp>
      <p:pic>
        <p:nvPicPr>
          <p:cNvPr id="6" name="Lili Short 2">
            <a:hlinkClick r:id="" action="ppaction://media"/>
            <a:extLst>
              <a:ext uri="{FF2B5EF4-FFF2-40B4-BE49-F238E27FC236}">
                <a16:creationId xmlns:a16="http://schemas.microsoft.com/office/drawing/2014/main" id="{BE58A449-C9C8-4886-A159-6E627FDB38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06612" y="492578"/>
            <a:ext cx="10178776" cy="5725431"/>
          </a:xfrm>
        </p:spPr>
      </p:pic>
    </p:spTree>
    <p:extLst>
      <p:ext uri="{BB962C8B-B14F-4D97-AF65-F5344CB8AC3E}">
        <p14:creationId xmlns:p14="http://schemas.microsoft.com/office/powerpoint/2010/main" val="36785589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22251</TotalTime>
  <Words>1269</Words>
  <Application>Microsoft Office PowerPoint</Application>
  <PresentationFormat>Widescreen</PresentationFormat>
  <Paragraphs>276</Paragraphs>
  <Slides>35</Slides>
  <Notes>0</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2" baseType="lpstr">
      <vt:lpstr>Arial</vt:lpstr>
      <vt:lpstr>Arial Black</vt:lpstr>
      <vt:lpstr>Calibri</vt:lpstr>
      <vt:lpstr>Calibri Light</vt:lpstr>
      <vt:lpstr>Times New Roman</vt:lpstr>
      <vt:lpstr>Office Theme</vt:lpstr>
      <vt:lpstr>Slide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Zachary Stamp – Online Student Government Senator Pursing a Bachelors of Arts – Social Work  </vt:lpstr>
      <vt:lpstr>PowerPoint Presentation</vt:lpstr>
      <vt:lpstr>PowerPoint Presentation</vt:lpstr>
      <vt:lpstr>PowerPoint Presentation</vt:lpstr>
      <vt:lpstr>PowerPoint Presentation</vt:lpstr>
      <vt:lpstr>   Nevada INBRE IDeA Network of Biomedical Research Excellence </vt:lpstr>
      <vt:lpstr>   Nevada INBRE IDeA Network of Biomedical Research Excellence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L Sprout</dc:creator>
  <cp:lastModifiedBy>Sonja S Sibert</cp:lastModifiedBy>
  <cp:revision>212</cp:revision>
  <cp:lastPrinted>2020-02-04T17:35:52Z</cp:lastPrinted>
  <dcterms:created xsi:type="dcterms:W3CDTF">2020-01-27T14:39:22Z</dcterms:created>
  <dcterms:modified xsi:type="dcterms:W3CDTF">2021-04-02T16:55:34Z</dcterms:modified>
</cp:coreProperties>
</file>